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21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E365B-8AB7-4EC0-B2D2-E13A9497FAA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2EA906-2AC2-47DE-9EB6-88E67CC069E3}">
      <dgm:prSet/>
      <dgm:spPr/>
      <dgm:t>
        <a:bodyPr/>
        <a:lstStyle/>
        <a:p>
          <a:r>
            <a:rPr lang="uk-UA" b="1" i="1" dirty="0"/>
            <a:t>Користуватиметься послугами лікаря тут близько 2-х тисяч  мешканців з Деревні та </a:t>
          </a:r>
          <a:r>
            <a:rPr lang="uk-UA" b="1" i="1" dirty="0" err="1"/>
            <a:t>Куляви</a:t>
          </a:r>
          <a:endParaRPr lang="en-US" dirty="0"/>
        </a:p>
      </dgm:t>
    </dgm:pt>
    <dgm:pt modelId="{EC545E8E-3B15-481E-9F39-242C147573B6}" type="parTrans" cxnId="{E3AE0CC1-F42D-4987-837A-200F93ADE733}">
      <dgm:prSet/>
      <dgm:spPr/>
      <dgm:t>
        <a:bodyPr/>
        <a:lstStyle/>
        <a:p>
          <a:endParaRPr lang="en-US"/>
        </a:p>
      </dgm:t>
    </dgm:pt>
    <dgm:pt modelId="{0CEF994F-920A-429B-83ED-5AB860CF6053}" type="sibTrans" cxnId="{E3AE0CC1-F42D-4987-837A-200F93ADE733}">
      <dgm:prSet/>
      <dgm:spPr/>
      <dgm:t>
        <a:bodyPr/>
        <a:lstStyle/>
        <a:p>
          <a:endParaRPr lang="en-US"/>
        </a:p>
      </dgm:t>
    </dgm:pt>
    <dgm:pt modelId="{F05843CA-0B5C-40B1-8673-93915CB2D995}">
      <dgm:prSet/>
      <dgm:spPr/>
      <dgm:t>
        <a:bodyPr/>
        <a:lstStyle/>
        <a:p>
          <a:r>
            <a:rPr lang="uk-UA" b="1" dirty="0"/>
            <a:t>денний стаціонар з 2-ма ліжками  оглядова гінекологічна</a:t>
          </a:r>
          <a:endParaRPr lang="en-US" dirty="0"/>
        </a:p>
      </dgm:t>
    </dgm:pt>
    <dgm:pt modelId="{17C94255-49F6-460A-A499-4B4587E249F0}" type="parTrans" cxnId="{5273902C-1C9F-4A59-ADB7-7D867A8170AB}">
      <dgm:prSet/>
      <dgm:spPr/>
      <dgm:t>
        <a:bodyPr/>
        <a:lstStyle/>
        <a:p>
          <a:endParaRPr lang="en-US"/>
        </a:p>
      </dgm:t>
    </dgm:pt>
    <dgm:pt modelId="{4B924D16-AEA9-46A6-B4F6-81D5DE7D39D0}" type="sibTrans" cxnId="{5273902C-1C9F-4A59-ADB7-7D867A8170AB}">
      <dgm:prSet/>
      <dgm:spPr/>
      <dgm:t>
        <a:bodyPr/>
        <a:lstStyle/>
        <a:p>
          <a:endParaRPr lang="en-US"/>
        </a:p>
      </dgm:t>
    </dgm:pt>
    <dgm:pt modelId="{176BC306-583C-4BBF-BF1A-E4E66567EA17}">
      <dgm:prSet/>
      <dgm:spPr/>
      <dgm:t>
        <a:bodyPr/>
        <a:lstStyle/>
        <a:p>
          <a:r>
            <a:rPr lang="uk-UA" b="1" dirty="0"/>
            <a:t>кабінет лікаря (обладнаний кардіографом,  електрофорезом, інгалятором та УВЧ-  терапія)</a:t>
          </a:r>
          <a:endParaRPr lang="en-US" dirty="0"/>
        </a:p>
      </dgm:t>
    </dgm:pt>
    <dgm:pt modelId="{E4ED03B3-4ECD-4912-A55E-F07B3E9CD7DF}" type="parTrans" cxnId="{EEAF448A-DD1A-4BCA-B3CA-BC95B9C0A8DB}">
      <dgm:prSet/>
      <dgm:spPr/>
      <dgm:t>
        <a:bodyPr/>
        <a:lstStyle/>
        <a:p>
          <a:endParaRPr lang="en-US"/>
        </a:p>
      </dgm:t>
    </dgm:pt>
    <dgm:pt modelId="{E0720A0D-DC8E-40EE-AE36-BDABB202E2AF}" type="sibTrans" cxnId="{EEAF448A-DD1A-4BCA-B3CA-BC95B9C0A8DB}">
      <dgm:prSet/>
      <dgm:spPr/>
      <dgm:t>
        <a:bodyPr/>
        <a:lstStyle/>
        <a:p>
          <a:endParaRPr lang="en-US"/>
        </a:p>
      </dgm:t>
    </dgm:pt>
    <dgm:pt modelId="{B9F76A9D-B8BD-49D8-8950-CAD8BB98C375}">
      <dgm:prSet/>
      <dgm:spPr/>
      <dgm:t>
        <a:bodyPr/>
        <a:lstStyle/>
        <a:p>
          <a:r>
            <a:rPr lang="uk-UA" b="1" dirty="0"/>
            <a:t>стерилізаційна та </a:t>
          </a:r>
          <a:r>
            <a:rPr lang="uk-UA" b="1" dirty="0" err="1"/>
            <a:t>маніпуляційна</a:t>
          </a:r>
          <a:endParaRPr lang="en-US" dirty="0"/>
        </a:p>
      </dgm:t>
    </dgm:pt>
    <dgm:pt modelId="{6C61C169-D22B-4B62-9C4C-A454C974FF27}" type="parTrans" cxnId="{0B6315EA-0800-4E91-8B88-D0F1F6FD1D25}">
      <dgm:prSet/>
      <dgm:spPr/>
      <dgm:t>
        <a:bodyPr/>
        <a:lstStyle/>
        <a:p>
          <a:endParaRPr lang="en-US"/>
        </a:p>
      </dgm:t>
    </dgm:pt>
    <dgm:pt modelId="{9D719A56-63D4-4E4B-93DD-302FADF85622}" type="sibTrans" cxnId="{0B6315EA-0800-4E91-8B88-D0F1F6FD1D25}">
      <dgm:prSet/>
      <dgm:spPr/>
      <dgm:t>
        <a:bodyPr/>
        <a:lstStyle/>
        <a:p>
          <a:endParaRPr lang="en-US"/>
        </a:p>
      </dgm:t>
    </dgm:pt>
    <dgm:pt modelId="{0930B547-BBA4-4A43-A3E2-F852A9B76A29}">
      <dgm:prSet/>
      <dgm:spPr/>
      <dgm:t>
        <a:bodyPr/>
        <a:lstStyle/>
        <a:p>
          <a:r>
            <a:rPr lang="uk-UA" b="1" dirty="0"/>
            <a:t>генератор та електрична станція</a:t>
          </a:r>
          <a:endParaRPr lang="en-US" dirty="0"/>
        </a:p>
      </dgm:t>
    </dgm:pt>
    <dgm:pt modelId="{8630893D-278F-454A-8792-74A05EE486E1}" type="parTrans" cxnId="{F9EE1017-0113-4100-A253-47F3086DEE30}">
      <dgm:prSet/>
      <dgm:spPr/>
      <dgm:t>
        <a:bodyPr/>
        <a:lstStyle/>
        <a:p>
          <a:endParaRPr lang="en-US"/>
        </a:p>
      </dgm:t>
    </dgm:pt>
    <dgm:pt modelId="{4600D07B-1E51-4D98-93B8-7CF0FDFF7972}" type="sibTrans" cxnId="{F9EE1017-0113-4100-A253-47F3086DEE30}">
      <dgm:prSet/>
      <dgm:spPr/>
      <dgm:t>
        <a:bodyPr/>
        <a:lstStyle/>
        <a:p>
          <a:endParaRPr lang="en-US"/>
        </a:p>
      </dgm:t>
    </dgm:pt>
    <dgm:pt modelId="{7D10859A-06C9-48A3-B2B2-A8913E07D1D8}">
      <dgm:prSet/>
      <dgm:spPr/>
      <dgm:t>
        <a:bodyPr/>
        <a:lstStyle/>
        <a:p>
          <a:r>
            <a:rPr lang="ru-RU" b="1"/>
            <a:t>Загальна вартість 3 млн 128 тис грн</a:t>
          </a:r>
          <a:endParaRPr lang="en-US"/>
        </a:p>
      </dgm:t>
    </dgm:pt>
    <dgm:pt modelId="{BAE49D26-518B-4341-9E35-D7802B50CBE3}" type="parTrans" cxnId="{DC6CF489-ADC9-4ECD-AF5D-E9F5D1D901EC}">
      <dgm:prSet/>
      <dgm:spPr/>
      <dgm:t>
        <a:bodyPr/>
        <a:lstStyle/>
        <a:p>
          <a:endParaRPr lang="en-US"/>
        </a:p>
      </dgm:t>
    </dgm:pt>
    <dgm:pt modelId="{6261B65E-A1F6-42A9-9B82-1B7019CE6BE5}" type="sibTrans" cxnId="{DC6CF489-ADC9-4ECD-AF5D-E9F5D1D901EC}">
      <dgm:prSet/>
      <dgm:spPr/>
      <dgm:t>
        <a:bodyPr/>
        <a:lstStyle/>
        <a:p>
          <a:endParaRPr lang="en-US"/>
        </a:p>
      </dgm:t>
    </dgm:pt>
    <dgm:pt modelId="{D1C4E087-3EC3-44E1-8D1C-E0D375B717E9}">
      <dgm:prSet/>
      <dgm:spPr/>
      <dgm:t>
        <a:bodyPr/>
        <a:lstStyle/>
        <a:p>
          <a:r>
            <a:rPr lang="ru-RU" b="1" dirty="0"/>
            <a:t>2 млн 788 тис грн - </a:t>
          </a:r>
          <a:r>
            <a:rPr lang="ru-RU" b="1" dirty="0" err="1"/>
            <a:t>державний</a:t>
          </a:r>
          <a:r>
            <a:rPr lang="ru-RU" b="1" dirty="0"/>
            <a:t> бюджет  340 тис грн - </a:t>
          </a:r>
          <a:r>
            <a:rPr lang="ru-RU" b="1" dirty="0" err="1"/>
            <a:t>місцевий</a:t>
          </a:r>
          <a:r>
            <a:rPr lang="ru-RU" b="1" dirty="0"/>
            <a:t> бюджет</a:t>
          </a:r>
          <a:endParaRPr lang="en-US" dirty="0"/>
        </a:p>
      </dgm:t>
    </dgm:pt>
    <dgm:pt modelId="{C32A91A5-4569-4C22-B789-C50339620ABE}" type="parTrans" cxnId="{FC9C1D54-4C19-4098-A395-5F9D4C93FADC}">
      <dgm:prSet/>
      <dgm:spPr/>
      <dgm:t>
        <a:bodyPr/>
        <a:lstStyle/>
        <a:p>
          <a:endParaRPr lang="en-US"/>
        </a:p>
      </dgm:t>
    </dgm:pt>
    <dgm:pt modelId="{A9AAC8AC-76B2-4537-9474-E99C6596D4E2}" type="sibTrans" cxnId="{FC9C1D54-4C19-4098-A395-5F9D4C93FADC}">
      <dgm:prSet/>
      <dgm:spPr/>
      <dgm:t>
        <a:bodyPr/>
        <a:lstStyle/>
        <a:p>
          <a:endParaRPr lang="en-US"/>
        </a:p>
      </dgm:t>
    </dgm:pt>
    <dgm:pt modelId="{DDDF36D4-BD79-4B47-A0E7-4CCF7222A5F3}" type="pres">
      <dgm:prSet presAssocID="{598E365B-8AB7-4EC0-B2D2-E13A9497FA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006D8E7-13B2-46FE-90A6-35ADC4F8D0DE}" type="pres">
      <dgm:prSet presAssocID="{CD2EA906-2AC2-47DE-9EB6-88E67CC069E3}" presName="node" presStyleLbl="node1" presStyleIdx="0" presStyleCnt="3" custScaleX="116147" custScaleY="164598" custLinFactNeighborX="3287" custLinFactNeighborY="13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3AA480-B859-45BB-9C0A-9F10C551690C}" type="pres">
      <dgm:prSet presAssocID="{0CEF994F-920A-429B-83ED-5AB860CF6053}" presName="sibTrans" presStyleLbl="sibTrans1D1" presStyleIdx="0" presStyleCnt="2"/>
      <dgm:spPr/>
      <dgm:t>
        <a:bodyPr/>
        <a:lstStyle/>
        <a:p>
          <a:endParaRPr lang="uk-UA"/>
        </a:p>
      </dgm:t>
    </dgm:pt>
    <dgm:pt modelId="{52BFB041-5E2B-4D73-84A5-3B26737A7FBA}" type="pres">
      <dgm:prSet presAssocID="{0CEF994F-920A-429B-83ED-5AB860CF6053}" presName="connectorText" presStyleLbl="sibTrans1D1" presStyleIdx="0" presStyleCnt="2"/>
      <dgm:spPr/>
      <dgm:t>
        <a:bodyPr/>
        <a:lstStyle/>
        <a:p>
          <a:endParaRPr lang="uk-UA"/>
        </a:p>
      </dgm:t>
    </dgm:pt>
    <dgm:pt modelId="{F851D873-8362-45CE-BD68-469F1A34555C}" type="pres">
      <dgm:prSet presAssocID="{7D10859A-06C9-48A3-B2B2-A8913E07D1D8}" presName="node" presStyleLbl="node1" presStyleIdx="1" presStyleCnt="3" custLinFactNeighborX="883" custLinFactNeighborY="-309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687EB7-E859-4BA3-919F-017316FCBD23}" type="pres">
      <dgm:prSet presAssocID="{6261B65E-A1F6-42A9-9B82-1B7019CE6BE5}" presName="sibTrans" presStyleLbl="sibTrans1D1" presStyleIdx="1" presStyleCnt="2"/>
      <dgm:spPr/>
      <dgm:t>
        <a:bodyPr/>
        <a:lstStyle/>
        <a:p>
          <a:endParaRPr lang="uk-UA"/>
        </a:p>
      </dgm:t>
    </dgm:pt>
    <dgm:pt modelId="{B9BFEDAA-C7B9-49FD-B442-6BCAD4143255}" type="pres">
      <dgm:prSet presAssocID="{6261B65E-A1F6-42A9-9B82-1B7019CE6BE5}" presName="connectorText" presStyleLbl="sibTrans1D1" presStyleIdx="1" presStyleCnt="2"/>
      <dgm:spPr/>
      <dgm:t>
        <a:bodyPr/>
        <a:lstStyle/>
        <a:p>
          <a:endParaRPr lang="uk-UA"/>
        </a:p>
      </dgm:t>
    </dgm:pt>
    <dgm:pt modelId="{4A8AE97D-CFC1-41DA-B3C7-1D1B26FC3A81}" type="pres">
      <dgm:prSet presAssocID="{D1C4E087-3EC3-44E1-8D1C-E0D375B717E9}" presName="node" presStyleLbl="node1" presStyleIdx="2" presStyleCnt="3" custLinFactNeighborX="-4347" custLinFactNeighborY="-313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49B4C64-91AE-4B13-B12E-089AB65B0037}" type="presOf" srcId="{176BC306-583C-4BBF-BF1A-E4E66567EA17}" destId="{3006D8E7-13B2-46FE-90A6-35ADC4F8D0DE}" srcOrd="0" destOrd="2" presId="urn:microsoft.com/office/officeart/2016/7/layout/RepeatingBendingProcessNew"/>
    <dgm:cxn modelId="{F24A376D-34AF-4081-8B1F-BAAD1305DEB5}" type="presOf" srcId="{598E365B-8AB7-4EC0-B2D2-E13A9497FAA2}" destId="{DDDF36D4-BD79-4B47-A0E7-4CCF7222A5F3}" srcOrd="0" destOrd="0" presId="urn:microsoft.com/office/officeart/2016/7/layout/RepeatingBendingProcessNew"/>
    <dgm:cxn modelId="{2F1B6D0B-4D2A-40E6-AC64-16F032A3E95A}" type="presOf" srcId="{7D10859A-06C9-48A3-B2B2-A8913E07D1D8}" destId="{F851D873-8362-45CE-BD68-469F1A34555C}" srcOrd="0" destOrd="0" presId="urn:microsoft.com/office/officeart/2016/7/layout/RepeatingBendingProcessNew"/>
    <dgm:cxn modelId="{38A1DC26-0244-4980-8149-E7012A704EAE}" type="presOf" srcId="{0CEF994F-920A-429B-83ED-5AB860CF6053}" destId="{52BFB041-5E2B-4D73-84A5-3B26737A7FBA}" srcOrd="1" destOrd="0" presId="urn:microsoft.com/office/officeart/2016/7/layout/RepeatingBendingProcessNew"/>
    <dgm:cxn modelId="{F9EE1017-0113-4100-A253-47F3086DEE30}" srcId="{CD2EA906-2AC2-47DE-9EB6-88E67CC069E3}" destId="{0930B547-BBA4-4A43-A3E2-F852A9B76A29}" srcOrd="3" destOrd="0" parTransId="{8630893D-278F-454A-8792-74A05EE486E1}" sibTransId="{4600D07B-1E51-4D98-93B8-7CF0FDFF7972}"/>
    <dgm:cxn modelId="{DC6CF489-ADC9-4ECD-AF5D-E9F5D1D901EC}" srcId="{598E365B-8AB7-4EC0-B2D2-E13A9497FAA2}" destId="{7D10859A-06C9-48A3-B2B2-A8913E07D1D8}" srcOrd="1" destOrd="0" parTransId="{BAE49D26-518B-4341-9E35-D7802B50CBE3}" sibTransId="{6261B65E-A1F6-42A9-9B82-1B7019CE6BE5}"/>
    <dgm:cxn modelId="{00B2488C-2E35-4600-A068-E2CA8BC5BC1A}" type="presOf" srcId="{D1C4E087-3EC3-44E1-8D1C-E0D375B717E9}" destId="{4A8AE97D-CFC1-41DA-B3C7-1D1B26FC3A81}" srcOrd="0" destOrd="0" presId="urn:microsoft.com/office/officeart/2016/7/layout/RepeatingBendingProcessNew"/>
    <dgm:cxn modelId="{6BAAC291-B4E4-4B5F-9676-C449FE8BC80E}" type="presOf" srcId="{6261B65E-A1F6-42A9-9B82-1B7019CE6BE5}" destId="{A0687EB7-E859-4BA3-919F-017316FCBD23}" srcOrd="0" destOrd="0" presId="urn:microsoft.com/office/officeart/2016/7/layout/RepeatingBendingProcessNew"/>
    <dgm:cxn modelId="{0BF0F4A7-D8B7-40C1-BB23-2ABECDFB6935}" type="presOf" srcId="{F05843CA-0B5C-40B1-8673-93915CB2D995}" destId="{3006D8E7-13B2-46FE-90A6-35ADC4F8D0DE}" srcOrd="0" destOrd="1" presId="urn:microsoft.com/office/officeart/2016/7/layout/RepeatingBendingProcessNew"/>
    <dgm:cxn modelId="{395215F3-F51F-4A9D-B573-B8A4DED82BA6}" type="presOf" srcId="{B9F76A9D-B8BD-49D8-8950-CAD8BB98C375}" destId="{3006D8E7-13B2-46FE-90A6-35ADC4F8D0DE}" srcOrd="0" destOrd="3" presId="urn:microsoft.com/office/officeart/2016/7/layout/RepeatingBendingProcessNew"/>
    <dgm:cxn modelId="{A92978FA-27D9-4EA7-957A-543E59DC2F98}" type="presOf" srcId="{0CEF994F-920A-429B-83ED-5AB860CF6053}" destId="{C63AA480-B859-45BB-9C0A-9F10C551690C}" srcOrd="0" destOrd="0" presId="urn:microsoft.com/office/officeart/2016/7/layout/RepeatingBendingProcessNew"/>
    <dgm:cxn modelId="{3B9F1A5D-EB36-4DFC-9248-6C5EEA597FB0}" type="presOf" srcId="{0930B547-BBA4-4A43-A3E2-F852A9B76A29}" destId="{3006D8E7-13B2-46FE-90A6-35ADC4F8D0DE}" srcOrd="0" destOrd="4" presId="urn:microsoft.com/office/officeart/2016/7/layout/RepeatingBendingProcessNew"/>
    <dgm:cxn modelId="{68D56666-CAD4-4A1B-97A7-2B3610E04EB3}" type="presOf" srcId="{CD2EA906-2AC2-47DE-9EB6-88E67CC069E3}" destId="{3006D8E7-13B2-46FE-90A6-35ADC4F8D0DE}" srcOrd="0" destOrd="0" presId="urn:microsoft.com/office/officeart/2016/7/layout/RepeatingBendingProcessNew"/>
    <dgm:cxn modelId="{0B6315EA-0800-4E91-8B88-D0F1F6FD1D25}" srcId="{CD2EA906-2AC2-47DE-9EB6-88E67CC069E3}" destId="{B9F76A9D-B8BD-49D8-8950-CAD8BB98C375}" srcOrd="2" destOrd="0" parTransId="{6C61C169-D22B-4B62-9C4C-A454C974FF27}" sibTransId="{9D719A56-63D4-4E4B-93DD-302FADF85622}"/>
    <dgm:cxn modelId="{E3AE0CC1-F42D-4987-837A-200F93ADE733}" srcId="{598E365B-8AB7-4EC0-B2D2-E13A9497FAA2}" destId="{CD2EA906-2AC2-47DE-9EB6-88E67CC069E3}" srcOrd="0" destOrd="0" parTransId="{EC545E8E-3B15-481E-9F39-242C147573B6}" sibTransId="{0CEF994F-920A-429B-83ED-5AB860CF6053}"/>
    <dgm:cxn modelId="{AA5C9140-5B41-4566-B038-34E3BB8E9AD3}" type="presOf" srcId="{6261B65E-A1F6-42A9-9B82-1B7019CE6BE5}" destId="{B9BFEDAA-C7B9-49FD-B442-6BCAD4143255}" srcOrd="1" destOrd="0" presId="urn:microsoft.com/office/officeart/2016/7/layout/RepeatingBendingProcessNew"/>
    <dgm:cxn modelId="{EEAF448A-DD1A-4BCA-B3CA-BC95B9C0A8DB}" srcId="{CD2EA906-2AC2-47DE-9EB6-88E67CC069E3}" destId="{176BC306-583C-4BBF-BF1A-E4E66567EA17}" srcOrd="1" destOrd="0" parTransId="{E4ED03B3-4ECD-4912-A55E-F07B3E9CD7DF}" sibTransId="{E0720A0D-DC8E-40EE-AE36-BDABB202E2AF}"/>
    <dgm:cxn modelId="{5273902C-1C9F-4A59-ADB7-7D867A8170AB}" srcId="{CD2EA906-2AC2-47DE-9EB6-88E67CC069E3}" destId="{F05843CA-0B5C-40B1-8673-93915CB2D995}" srcOrd="0" destOrd="0" parTransId="{17C94255-49F6-460A-A499-4B4587E249F0}" sibTransId="{4B924D16-AEA9-46A6-B4F6-81D5DE7D39D0}"/>
    <dgm:cxn modelId="{FC9C1D54-4C19-4098-A395-5F9D4C93FADC}" srcId="{598E365B-8AB7-4EC0-B2D2-E13A9497FAA2}" destId="{D1C4E087-3EC3-44E1-8D1C-E0D375B717E9}" srcOrd="2" destOrd="0" parTransId="{C32A91A5-4569-4C22-B789-C50339620ABE}" sibTransId="{A9AAC8AC-76B2-4537-9474-E99C6596D4E2}"/>
    <dgm:cxn modelId="{D07A12E2-2738-4E63-87FD-CA81B5D8337D}" type="presParOf" srcId="{DDDF36D4-BD79-4B47-A0E7-4CCF7222A5F3}" destId="{3006D8E7-13B2-46FE-90A6-35ADC4F8D0DE}" srcOrd="0" destOrd="0" presId="urn:microsoft.com/office/officeart/2016/7/layout/RepeatingBendingProcessNew"/>
    <dgm:cxn modelId="{245D59AB-6C24-4F73-9AFC-707146C949F5}" type="presParOf" srcId="{DDDF36D4-BD79-4B47-A0E7-4CCF7222A5F3}" destId="{C63AA480-B859-45BB-9C0A-9F10C551690C}" srcOrd="1" destOrd="0" presId="urn:microsoft.com/office/officeart/2016/7/layout/RepeatingBendingProcessNew"/>
    <dgm:cxn modelId="{003B132D-47BB-477C-8E08-6393B396F497}" type="presParOf" srcId="{C63AA480-B859-45BB-9C0A-9F10C551690C}" destId="{52BFB041-5E2B-4D73-84A5-3B26737A7FBA}" srcOrd="0" destOrd="0" presId="urn:microsoft.com/office/officeart/2016/7/layout/RepeatingBendingProcessNew"/>
    <dgm:cxn modelId="{A647364C-EA44-481E-B5AD-97394274F16E}" type="presParOf" srcId="{DDDF36D4-BD79-4B47-A0E7-4CCF7222A5F3}" destId="{F851D873-8362-45CE-BD68-469F1A34555C}" srcOrd="2" destOrd="0" presId="urn:microsoft.com/office/officeart/2016/7/layout/RepeatingBendingProcessNew"/>
    <dgm:cxn modelId="{7E1F0418-5BAF-4B15-9C19-16CA1523B7C7}" type="presParOf" srcId="{DDDF36D4-BD79-4B47-A0E7-4CCF7222A5F3}" destId="{A0687EB7-E859-4BA3-919F-017316FCBD23}" srcOrd="3" destOrd="0" presId="urn:microsoft.com/office/officeart/2016/7/layout/RepeatingBendingProcessNew"/>
    <dgm:cxn modelId="{A0CC58AD-F18F-4C7C-A396-B081F6D489ED}" type="presParOf" srcId="{A0687EB7-E859-4BA3-919F-017316FCBD23}" destId="{B9BFEDAA-C7B9-49FD-B442-6BCAD4143255}" srcOrd="0" destOrd="0" presId="urn:microsoft.com/office/officeart/2016/7/layout/RepeatingBendingProcessNew"/>
    <dgm:cxn modelId="{C445C761-A6DF-43D6-8F8C-9B0297EB37FD}" type="presParOf" srcId="{DDDF36D4-BD79-4B47-A0E7-4CCF7222A5F3}" destId="{4A8AE97D-CFC1-41DA-B3C7-1D1B26FC3A81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17720" y="228600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864200" y="228600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371600" y="415656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617720" y="415656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7864200" y="415656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371600" y="685800"/>
            <a:ext cx="9600840" cy="68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17720" y="228600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864200" y="228600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371600" y="415656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617720" y="415656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7864200" y="415656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371600" y="685800"/>
            <a:ext cx="9600840" cy="68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915200" y="1788480"/>
            <a:ext cx="8361000" cy="209772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89000"/>
              </a:lnSpc>
            </a:pPr>
            <a:r>
              <a:rPr b="0" lang="uk-UA" sz="7200" spc="-1" strike="noStrike" cap="all">
                <a:solidFill>
                  <a:srgbClr val="191b0e"/>
                </a:solidFill>
                <a:latin typeface="Franklin Gothic Book"/>
              </a:rPr>
              <a:t>Клацніть, щоб редагувати стиль зразка заголовка</a:t>
            </a:r>
            <a:endParaRPr b="0" lang="en-US" sz="7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752760" y="6453360"/>
            <a:ext cx="1607760" cy="4042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651EA2E-3B54-4548-AEBA-D337A86EBBA2}" type="datetime">
              <a:rPr b="0" lang="en-US" sz="1200" spc="-1" strike="noStrike">
                <a:solidFill>
                  <a:srgbClr val="191b0e"/>
                </a:solidFill>
                <a:latin typeface="Franklin Gothic Book"/>
              </a:rPr>
              <a:t>5/9/24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584080" y="6453360"/>
            <a:ext cx="7022880" cy="4042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9830520" y="6453360"/>
            <a:ext cx="1595880" cy="4042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A98F58C-8586-4F89-89AB-0A8E12B3C7DC}" type="slidenum">
              <a:rPr b="0" lang="en-US" sz="1200" spc="-1" strike="noStrike">
                <a:solidFill>
                  <a:srgbClr val="191b0e"/>
                </a:solidFill>
                <a:latin typeface="Franklin Gothic Book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52760" y="744120"/>
            <a:ext cx="10673640" cy="5349600"/>
            <a:chOff x="752760" y="744120"/>
            <a:chExt cx="10673640" cy="5349600"/>
          </a:xfrm>
        </p:grpSpPr>
        <p:sp>
          <p:nvSpPr>
            <p:cNvPr id="6" name="CustomShape 7"/>
            <p:cNvSpPr/>
            <p:nvPr/>
          </p:nvSpPr>
          <p:spPr>
            <a:xfrm>
              <a:off x="8151840" y="1685520"/>
              <a:ext cx="3274560" cy="4408200"/>
            </a:xfrm>
            <a:custGeom>
              <a:avLst/>
              <a:gdLst/>
              <a:ah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 flipH="1" flipV="1">
              <a:off x="752400" y="743760"/>
              <a:ext cx="3275280" cy="4408200"/>
            </a:xfrm>
            <a:custGeom>
              <a:avLst/>
              <a:gdLst/>
              <a:ah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91b0e"/>
                </a:solidFill>
                <a:latin typeface="Franklin Gothic Book"/>
              </a:rPr>
              <a:t>Для редагування структури клацніть мишею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191b0e"/>
                </a:solidFill>
                <a:latin typeface="Franklin Gothic Book"/>
              </a:rPr>
              <a:t>Другий рівень структури</a:t>
            </a:r>
            <a:endParaRPr b="0" lang="en-US" sz="1800" spc="-1" strike="noStrike">
              <a:solidFill>
                <a:srgbClr val="191b0e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1800" spc="-1" strike="noStrike">
                <a:solidFill>
                  <a:srgbClr val="191b0e"/>
                </a:solidFill>
                <a:latin typeface="Franklin Gothic Book"/>
              </a:rPr>
              <a:t>Третій рівень структури</a:t>
            </a:r>
            <a:endParaRPr b="0" i="1" lang="en-US" sz="1800" spc="-1" strike="noStrike">
              <a:solidFill>
                <a:srgbClr val="191b0e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191b0e"/>
                </a:solidFill>
                <a:latin typeface="Franklin Gothic Book"/>
              </a:rPr>
              <a:t>Четвертий рівень структури</a:t>
            </a:r>
            <a:endParaRPr b="0" lang="en-US" sz="1600" spc="-1" strike="noStrike">
              <a:solidFill>
                <a:srgbClr val="191b0e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91b0e"/>
                </a:solidFill>
                <a:latin typeface="Franklin Gothic Book"/>
              </a:rPr>
              <a:t>П'ятий рівень структури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91b0e"/>
                </a:solidFill>
                <a:latin typeface="Franklin Gothic Book"/>
              </a:rPr>
              <a:t>Шостий рівень структури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91b0e"/>
                </a:solidFill>
                <a:latin typeface="Franklin Gothic Book"/>
              </a:rPr>
              <a:t>Сьомий рівень структури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0" lang="uk-UA" sz="4400" spc="-1" strike="noStrike">
                <a:solidFill>
                  <a:srgbClr val="191b0e"/>
                </a:solidFill>
                <a:latin typeface="Franklin Gothic Book"/>
              </a:rPr>
              <a:t>Клацніть, щоб редагувати стиль зразка заголовка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>
            <a:no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Клацніть, щоб відредагувати стилі зразків тексту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lvl="1" marL="914400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–"/>
            </a:pPr>
            <a:r>
              <a:rPr b="0" i="1" lang="uk-UA" sz="2000" spc="-1" strike="noStrike">
                <a:solidFill>
                  <a:srgbClr val="191b0e"/>
                </a:solidFill>
                <a:latin typeface="Franklin Gothic Book"/>
              </a:rPr>
              <a:t>Другий рівень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lvl="2" marL="1371600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800" spc="-1" strike="noStrike">
                <a:solidFill>
                  <a:srgbClr val="191b0e"/>
                </a:solidFill>
                <a:latin typeface="Franklin Gothic Book"/>
              </a:rPr>
              <a:t>Третій рівень</a:t>
            </a:r>
            <a:endParaRPr b="0" i="1" lang="en-US" sz="1800" spc="-1" strike="noStrike">
              <a:solidFill>
                <a:srgbClr val="191b0e"/>
              </a:solidFill>
              <a:latin typeface="Franklin Gothic Book"/>
            </a:endParaRPr>
          </a:p>
          <a:p>
            <a:pPr lvl="3" marL="1828800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–"/>
            </a:pPr>
            <a:r>
              <a:rPr b="0" i="1" lang="uk-UA" sz="1800" spc="-1" strike="noStrike">
                <a:solidFill>
                  <a:srgbClr val="191b0e"/>
                </a:solidFill>
                <a:latin typeface="Franklin Gothic Book"/>
              </a:rPr>
              <a:t>Четвертий рівень</a:t>
            </a:r>
            <a:endParaRPr b="0" lang="en-US" sz="1800" spc="-1" strike="noStrike">
              <a:solidFill>
                <a:srgbClr val="191b0e"/>
              </a:solidFill>
              <a:latin typeface="Franklin Gothic Book"/>
            </a:endParaRPr>
          </a:p>
          <a:p>
            <a:pPr lvl="4" marL="2286000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600" spc="-1" strike="noStrike">
                <a:solidFill>
                  <a:srgbClr val="191b0e"/>
                </a:solidFill>
                <a:latin typeface="Franklin Gothic Book"/>
              </a:rPr>
              <a:t>П’ятий рівень</a:t>
            </a:r>
            <a:endParaRPr b="0" lang="en-US" sz="16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1390680" y="6453360"/>
            <a:ext cx="1204200" cy="4042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894B189-9979-4855-AE23-0093B0FF6196}" type="datetime">
              <a:rPr b="0" lang="en-US" sz="1200" spc="-1" strike="noStrike">
                <a:solidFill>
                  <a:srgbClr val="191b0e"/>
                </a:solidFill>
                <a:latin typeface="Franklin Gothic Book"/>
              </a:rPr>
              <a:t>5/9/24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2893680" y="6453360"/>
            <a:ext cx="6280560" cy="4042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9472680" y="6453360"/>
            <a:ext cx="1595880" cy="4042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3E891AB-8943-4962-8771-42E6137F291E}" type="slidenum">
              <a:rPr b="0" lang="en-US" sz="1200" spc="-1" strike="noStrike">
                <a:solidFill>
                  <a:srgbClr val="191b0e"/>
                </a:solidFill>
                <a:latin typeface="Franklin Gothic Book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316240" y="1132200"/>
            <a:ext cx="9875520" cy="1913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89000"/>
              </a:lnSpc>
            </a:pPr>
            <a:r>
              <a:rPr b="1" lang="ru-RU" sz="4000" spc="-1" strike="noStrike" cap="all">
                <a:solidFill>
                  <a:srgbClr val="191b0e"/>
                </a:solidFill>
                <a:latin typeface="Franklin Gothic Book"/>
              </a:rPr>
              <a:t>КНП «Жовк</a:t>
            </a:r>
            <a:r>
              <a:rPr b="1" lang="uk-UA" sz="4000" spc="-1" strike="noStrike" cap="all">
                <a:solidFill>
                  <a:srgbClr val="191b0e"/>
                </a:solidFill>
                <a:latin typeface="Franklin Gothic Book"/>
              </a:rPr>
              <a:t>івська лікарня»</a:t>
            </a:r>
            <a:br/>
            <a:endParaRPr b="0" lang="en-US" sz="4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3791160" y="2321280"/>
            <a:ext cx="6831360" cy="2036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12000"/>
              </a:lnSpc>
              <a:tabLst>
                <a:tab algn="l" pos="0"/>
              </a:tabLst>
            </a:pPr>
            <a:r>
              <a:rPr b="1" lang="uk-UA" sz="3000" spc="-1" strike="noStrike">
                <a:solidFill>
                  <a:srgbClr val="191b0e"/>
                </a:solidFill>
                <a:latin typeface="Franklin Gothic Book"/>
              </a:rPr>
              <a:t>ЗВІТ</a:t>
            </a:r>
            <a:br/>
            <a:r>
              <a:rPr b="1" lang="uk-UA" sz="3000" spc="-1" strike="noStrike">
                <a:solidFill>
                  <a:srgbClr val="191b0e"/>
                </a:solidFill>
                <a:latin typeface="Franklin Gothic Book"/>
              </a:rPr>
              <a:t>про результати роботи</a:t>
            </a:r>
            <a:r>
              <a:rPr b="1" lang="en-US" sz="3000" spc="-1" strike="noStrike">
                <a:solidFill>
                  <a:srgbClr val="191b0e"/>
                </a:solidFill>
                <a:latin typeface="Franklin Gothic Book"/>
              </a:rPr>
              <a:t> </a:t>
            </a:r>
            <a:br/>
            <a:r>
              <a:rPr b="1" lang="ru-RU" sz="3000" spc="-1" strike="noStrike">
                <a:solidFill>
                  <a:srgbClr val="191b0e"/>
                </a:solidFill>
                <a:latin typeface="Franklin Gothic Book"/>
              </a:rPr>
              <a:t>за 2023 рік</a:t>
            </a:r>
            <a:endParaRPr b="0" lang="uk-UA" sz="3000" spc="-1" strike="noStrike">
              <a:latin typeface="Arial"/>
            </a:endParaRPr>
          </a:p>
        </p:txBody>
      </p:sp>
      <p:pic>
        <p:nvPicPr>
          <p:cNvPr id="89" name="Рисунок 3" descr=""/>
          <p:cNvPicPr/>
          <p:nvPr/>
        </p:nvPicPr>
        <p:blipFill>
          <a:blip r:embed="rId1"/>
          <a:stretch/>
        </p:blipFill>
        <p:spPr>
          <a:xfrm>
            <a:off x="1172520" y="1132200"/>
            <a:ext cx="2636640" cy="2636640"/>
          </a:xfrm>
          <a:prstGeom prst="rect">
            <a:avLst/>
          </a:prstGeom>
          <a:ln w="0"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1446480" y="4623480"/>
            <a:ext cx="7268400" cy="12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2500" spc="-1" strike="noStrike">
                <a:solidFill>
                  <a:srgbClr val="000000"/>
                </a:solidFill>
                <a:latin typeface="Franklin Gothic Book"/>
              </a:rPr>
              <a:t>Директор КНП «Жовківська лікарня»</a:t>
            </a:r>
            <a:endParaRPr b="0" lang="uk-UA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500" spc="-1" strike="noStrike">
                <a:solidFill>
                  <a:srgbClr val="000000"/>
                </a:solidFill>
                <a:latin typeface="Franklin Gothic Book"/>
              </a:rPr>
              <a:t>заслужений лікар України, </a:t>
            </a:r>
            <a:endParaRPr b="0" lang="uk-UA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500" spc="-1" strike="noStrike">
                <a:solidFill>
                  <a:srgbClr val="000000"/>
                </a:solidFill>
                <a:latin typeface="Franklin Gothic Book"/>
              </a:rPr>
              <a:t>к.м.н. доц. Євген МОСКВЯК</a:t>
            </a:r>
            <a:endParaRPr b="0" lang="uk-UA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TextShape 2"/>
          <p:cNvSpPr txBox="1"/>
          <p:nvPr/>
        </p:nvSpPr>
        <p:spPr>
          <a:xfrm>
            <a:off x="5100840" y="685800"/>
            <a:ext cx="6176520" cy="20570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0000"/>
          </a:bodyPr>
          <a:p>
            <a:pPr>
              <a:lnSpc>
                <a:spcPct val="89000"/>
              </a:lnSpc>
            </a:pPr>
            <a:r>
              <a:rPr b="1" lang="ru-RU" sz="4400" spc="-46" strike="noStrike">
                <a:solidFill>
                  <a:srgbClr val="191b0e"/>
                </a:solidFill>
                <a:latin typeface="Tahoma"/>
              </a:rPr>
              <a:t>Проведено </a:t>
            </a:r>
            <a:r>
              <a:rPr b="1" lang="ru-RU" sz="4400" spc="-7" strike="noStrike">
                <a:solidFill>
                  <a:srgbClr val="191b0e"/>
                </a:solidFill>
                <a:latin typeface="Tahoma"/>
              </a:rPr>
              <a:t>капітальний </a:t>
            </a:r>
            <a:r>
              <a:rPr b="1" lang="ru-RU" sz="4400" spc="-1" strike="noStrike">
                <a:solidFill>
                  <a:srgbClr val="191b0e"/>
                </a:solidFill>
                <a:latin typeface="Tahoma"/>
              </a:rPr>
              <a:t>ремонт </a:t>
            </a:r>
            <a:r>
              <a:rPr b="1" lang="ru-RU" sz="4400" spc="-52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ru-RU" sz="4400" spc="-77" strike="noStrike">
                <a:solidFill>
                  <a:srgbClr val="191b0e"/>
                </a:solidFill>
                <a:latin typeface="Tahoma"/>
              </a:rPr>
              <a:t>даху</a:t>
            </a:r>
            <a:r>
              <a:rPr b="1" lang="ru-RU" sz="4400" spc="-43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ru-RU" sz="4400" spc="-12" strike="noStrike">
                <a:solidFill>
                  <a:srgbClr val="191b0e"/>
                </a:solidFill>
                <a:latin typeface="Tahoma"/>
              </a:rPr>
              <a:t>ФАПу</a:t>
            </a:r>
            <a:r>
              <a:rPr b="1" lang="ru-RU" sz="4400" spc="-41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ru-RU" sz="4400" spc="-58" strike="noStrike">
                <a:solidFill>
                  <a:srgbClr val="191b0e"/>
                </a:solidFill>
                <a:latin typeface="Tahoma"/>
              </a:rPr>
              <a:t>в</a:t>
            </a:r>
            <a:r>
              <a:rPr b="1" lang="ru-RU" sz="4400" spc="-41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ru-RU" sz="4400" spc="-52" strike="noStrike">
                <a:solidFill>
                  <a:srgbClr val="191b0e"/>
                </a:solidFill>
                <a:latin typeface="Tahoma"/>
              </a:rPr>
              <a:t>с.</a:t>
            </a:r>
            <a:r>
              <a:rPr b="1" lang="ru-RU" sz="4400" spc="-43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ru-RU" sz="4400" spc="-58" strike="noStrike">
                <a:solidFill>
                  <a:srgbClr val="191b0e"/>
                </a:solidFill>
                <a:latin typeface="Tahoma"/>
              </a:rPr>
              <a:t>Кулява</a:t>
            </a:r>
            <a:br/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33" name="Рисунок 6" descr="Зображення, що містить вікно, будівля, просто неба, Власність&#10;&#10;Автоматично згенерований опис"/>
          <p:cNvPicPr/>
          <p:nvPr/>
        </p:nvPicPr>
        <p:blipFill>
          <a:blip r:embed="rId1"/>
          <a:stretch/>
        </p:blipFill>
        <p:spPr>
          <a:xfrm>
            <a:off x="1185840" y="643320"/>
            <a:ext cx="2001240" cy="270468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4" descr="Зображення, що містить будівля, просто неба, небо, Власність&#10;&#10;Автоматично згенерований опис"/>
          <p:cNvPicPr/>
          <p:nvPr/>
        </p:nvPicPr>
        <p:blipFill>
          <a:blip r:embed="rId2"/>
          <a:stretch/>
        </p:blipFill>
        <p:spPr>
          <a:xfrm>
            <a:off x="524880" y="3509280"/>
            <a:ext cx="3323520" cy="2704680"/>
          </a:xfrm>
          <a:prstGeom prst="rect">
            <a:avLst/>
          </a:prstGeom>
          <a:ln w="0"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437364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TextShape 4"/>
          <p:cNvSpPr txBox="1"/>
          <p:nvPr/>
        </p:nvSpPr>
        <p:spPr>
          <a:xfrm>
            <a:off x="5100840" y="3188520"/>
            <a:ext cx="6176520" cy="2357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tabLst>
                <a:tab algn="l" pos="0"/>
              </a:tabLst>
            </a:pPr>
            <a:r>
              <a:rPr b="0" i="1" lang="ru-RU" sz="3500" spc="24" strike="noStrike">
                <a:solidFill>
                  <a:srgbClr val="191b0e"/>
                </a:solidFill>
                <a:latin typeface="Cambria"/>
              </a:rPr>
              <a:t>Роботи</a:t>
            </a:r>
            <a:r>
              <a:rPr b="0" i="1" lang="ru-RU" sz="3500" spc="35" strike="noStrike">
                <a:solidFill>
                  <a:srgbClr val="191b0e"/>
                </a:solidFill>
                <a:latin typeface="Cambria"/>
              </a:rPr>
              <a:t> </a:t>
            </a:r>
            <a:r>
              <a:rPr b="0" i="1" lang="ru-RU" sz="3500" spc="12" strike="noStrike">
                <a:solidFill>
                  <a:srgbClr val="191b0e"/>
                </a:solidFill>
                <a:latin typeface="Cambria"/>
              </a:rPr>
              <a:t>виконані</a:t>
            </a:r>
            <a:r>
              <a:rPr b="0" i="1" lang="ru-RU" sz="3500" spc="35" strike="noStrike">
                <a:solidFill>
                  <a:srgbClr val="191b0e"/>
                </a:solidFill>
                <a:latin typeface="Cambria"/>
              </a:rPr>
              <a:t> </a:t>
            </a:r>
            <a:r>
              <a:rPr b="0" i="1" lang="ru-RU" sz="3500" spc="24" strike="noStrike">
                <a:solidFill>
                  <a:srgbClr val="191b0e"/>
                </a:solidFill>
                <a:latin typeface="Cambria"/>
              </a:rPr>
              <a:t>за</a:t>
            </a:r>
            <a:r>
              <a:rPr b="0" i="1" lang="ru-RU" sz="3500" spc="38" strike="noStrike">
                <a:solidFill>
                  <a:srgbClr val="191b0e"/>
                </a:solidFill>
                <a:latin typeface="Cambria"/>
              </a:rPr>
              <a:t> </a:t>
            </a:r>
            <a:r>
              <a:rPr b="0" i="1" lang="ru-RU" sz="3500" spc="18" strike="noStrike">
                <a:solidFill>
                  <a:srgbClr val="191b0e"/>
                </a:solidFill>
                <a:latin typeface="Cambria"/>
              </a:rPr>
              <a:t>кошти</a:t>
            </a:r>
            <a:r>
              <a:rPr b="0" i="1" lang="ru-RU" sz="3500" spc="35" strike="noStrike">
                <a:solidFill>
                  <a:srgbClr val="191b0e"/>
                </a:solidFill>
                <a:latin typeface="Cambria"/>
              </a:rPr>
              <a:t> </a:t>
            </a:r>
            <a:r>
              <a:rPr b="0" i="1" lang="ru-RU" sz="3500" spc="-4" strike="noStrike">
                <a:solidFill>
                  <a:srgbClr val="191b0e"/>
                </a:solidFill>
                <a:latin typeface="Cambria"/>
              </a:rPr>
              <a:t>місцевого </a:t>
            </a:r>
            <a:r>
              <a:rPr b="0" i="1" lang="ru-RU" sz="3500" spc="-347" strike="noStrike">
                <a:solidFill>
                  <a:srgbClr val="191b0e"/>
                </a:solidFill>
                <a:latin typeface="Cambria"/>
              </a:rPr>
              <a:t> </a:t>
            </a:r>
            <a:r>
              <a:rPr b="0" i="1" lang="ru-RU" sz="3500" spc="-21" strike="noStrike">
                <a:solidFill>
                  <a:srgbClr val="191b0e"/>
                </a:solidFill>
                <a:latin typeface="Cambria"/>
              </a:rPr>
              <a:t>бюджету</a:t>
            </a:r>
            <a:r>
              <a:rPr b="0" i="1" lang="ru-RU" sz="3500" spc="35" strike="noStrike">
                <a:solidFill>
                  <a:srgbClr val="191b0e"/>
                </a:solidFill>
                <a:latin typeface="Cambria"/>
              </a:rPr>
              <a:t> </a:t>
            </a:r>
            <a:r>
              <a:rPr b="0" i="1" lang="ru-RU" sz="3500" spc="-9" strike="noStrike">
                <a:solidFill>
                  <a:srgbClr val="191b0e"/>
                </a:solidFill>
                <a:latin typeface="Cambria"/>
              </a:rPr>
              <a:t>в</a:t>
            </a:r>
            <a:r>
              <a:rPr b="0" i="1" lang="ru-RU" sz="3500" spc="35" strike="noStrike">
                <a:solidFill>
                  <a:srgbClr val="191b0e"/>
                </a:solidFill>
                <a:latin typeface="Cambria"/>
              </a:rPr>
              <a:t> </a:t>
            </a:r>
            <a:r>
              <a:rPr b="0" i="1" lang="ru-RU" sz="3500" spc="4" strike="noStrike">
                <a:solidFill>
                  <a:srgbClr val="191b0e"/>
                </a:solidFill>
                <a:latin typeface="Cambria"/>
              </a:rPr>
              <a:t>сумі</a:t>
            </a:r>
            <a:r>
              <a:rPr b="0" i="1" lang="ru-RU" sz="3500" spc="38" strike="noStrike">
                <a:solidFill>
                  <a:srgbClr val="191b0e"/>
                </a:solidFill>
                <a:latin typeface="Cambria"/>
              </a:rPr>
              <a:t> </a:t>
            </a:r>
            <a:r>
              <a:rPr b="0" i="1" lang="ru-RU" sz="3500" spc="-4" strike="noStrike">
                <a:solidFill>
                  <a:srgbClr val="191b0e"/>
                </a:solidFill>
                <a:latin typeface="Cambria"/>
              </a:rPr>
              <a:t>385</a:t>
            </a:r>
            <a:r>
              <a:rPr b="0" i="1" lang="ru-RU" sz="3500" spc="35" strike="noStrike">
                <a:solidFill>
                  <a:srgbClr val="191b0e"/>
                </a:solidFill>
                <a:latin typeface="Cambria"/>
              </a:rPr>
              <a:t> </a:t>
            </a:r>
            <a:r>
              <a:rPr b="0" i="1" lang="ru-RU" sz="3500" spc="4" strike="noStrike">
                <a:solidFill>
                  <a:srgbClr val="191b0e"/>
                </a:solidFill>
                <a:latin typeface="Cambria"/>
              </a:rPr>
              <a:t>тис</a:t>
            </a:r>
            <a:r>
              <a:rPr b="0" i="1" lang="ru-RU" sz="3500" spc="38" strike="noStrike">
                <a:solidFill>
                  <a:srgbClr val="191b0e"/>
                </a:solidFill>
                <a:latin typeface="Cambria"/>
              </a:rPr>
              <a:t> </a:t>
            </a:r>
            <a:r>
              <a:rPr b="0" i="1" lang="ru-RU" sz="3500" spc="-1" strike="noStrike">
                <a:solidFill>
                  <a:srgbClr val="191b0e"/>
                </a:solidFill>
                <a:latin typeface="Cambria"/>
              </a:rPr>
              <a:t>грн</a:t>
            </a:r>
            <a:endParaRPr b="0" lang="en-US" sz="35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tabLst>
                <a:tab algn="l" pos="0"/>
              </a:tabLst>
            </a:pPr>
            <a:endParaRPr b="0" lang="en-US" sz="35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1" lang="uk-UA" sz="4400" spc="-1" strike="noStrike">
                <a:solidFill>
                  <a:srgbClr val="191b0e"/>
                </a:solidFill>
                <a:latin typeface="Franklin Gothic Book"/>
              </a:rPr>
              <a:t>Первинна медична допомога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371600" y="1632960"/>
            <a:ext cx="9600840" cy="4234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Лікарі – </a:t>
            </a:r>
            <a:r>
              <a:rPr b="0" lang="en-US" sz="2000" spc="-1" strike="noStrike">
                <a:solidFill>
                  <a:srgbClr val="191b0e"/>
                </a:solidFill>
                <a:latin typeface="Franklin Gothic Book"/>
              </a:rPr>
              <a:t>3</a:t>
            </a: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5</a:t>
            </a:r>
            <a:r>
              <a:rPr b="0" lang="en-US" sz="2000" spc="-1" strike="noStrike">
                <a:solidFill>
                  <a:srgbClr val="191b0e"/>
                </a:solidFill>
                <a:latin typeface="Franklin Gothic Book"/>
              </a:rPr>
              <a:t> </a:t>
            </a: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осіб, медичні сестри – 70, молодший та інший персонал – 19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Кількість укладених декларацій з лікарями ПМСД - 36084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Кількість відвідувань у поліклініці (тис.) – 201156,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tabLst>
                <a:tab algn="l" pos="0"/>
              </a:tabLst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	</a:t>
            </a: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в т.ч. – амбулаторії ЗПСМ – 32463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  <a:tabLst>
                <a:tab algn="l" pos="0"/>
              </a:tabLst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Кількість відвідувань вдома (тис.) – 18224,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tabLst>
                <a:tab algn="l" pos="0"/>
              </a:tabLst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	</a:t>
            </a: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в т.ч. – амбулаторії ЗПСМ – 3770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  <a:tabLst>
                <a:tab algn="l" pos="0"/>
              </a:tabLst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Кількість проведених щеплень дитячого населення - 11393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  <a:tabLst>
                <a:tab algn="l" pos="0"/>
              </a:tabLst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Своєчасність проведення первинного вакцинального комплексу дітям до 1-го року (%) – 72,2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tabLst>
                <a:tab algn="l" pos="0"/>
              </a:tabLst>
            </a:pP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295280" y="7452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1" lang="ru-RU" sz="4400" spc="-1" strike="noStrike">
                <a:solidFill>
                  <a:srgbClr val="191b0e"/>
                </a:solidFill>
                <a:latin typeface="Franklin Gothic Book"/>
              </a:rPr>
              <a:t>Інформація про територіальні програми у сфері охорони здоров’я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40" name="Місце для вмісту 4" descr=""/>
          <p:cNvPicPr/>
          <p:nvPr/>
        </p:nvPicPr>
        <p:blipFill>
          <a:blip r:embed="rId1"/>
          <a:stretch/>
        </p:blipFill>
        <p:spPr>
          <a:xfrm>
            <a:off x="1584000" y="1368000"/>
            <a:ext cx="8939520" cy="529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1" lang="uk-UA" sz="4400" spc="-1" strike="noStrike">
                <a:solidFill>
                  <a:srgbClr val="191b0e"/>
                </a:solidFill>
                <a:latin typeface="Franklin Gothic Book"/>
              </a:rPr>
              <a:t>Вторинна медична допомога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1371600" y="1748520"/>
            <a:ext cx="9600840" cy="41184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Всього стаціонарних ліжок – 200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Проліковано хворих – 6401 осіб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План виконання ліжкоднів – 73,2%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Хірургічна активність, % - 57,6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Кількість інтубаційних наркозів – 170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Проведено оперативних втручань – 1051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Прийнято пологів – 362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Відсоток кесаревих розтинів – 11,0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"/>
          <p:cNvGrpSpPr/>
          <p:nvPr/>
        </p:nvGrpSpPr>
        <p:grpSpPr>
          <a:xfrm>
            <a:off x="752760" y="744120"/>
            <a:ext cx="10673640" cy="5349600"/>
            <a:chOff x="752760" y="744120"/>
            <a:chExt cx="10673640" cy="5349600"/>
          </a:xfrm>
        </p:grpSpPr>
        <p:sp>
          <p:nvSpPr>
            <p:cNvPr id="144" name="CustomShape 2"/>
            <p:cNvSpPr/>
            <p:nvPr/>
          </p:nvSpPr>
          <p:spPr>
            <a:xfrm>
              <a:off x="8151840" y="1685520"/>
              <a:ext cx="3274560" cy="4408200"/>
            </a:xfrm>
            <a:custGeom>
              <a:avLst/>
              <a:gdLst/>
              <a:ah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3"/>
            <p:cNvSpPr/>
            <p:nvPr/>
          </p:nvSpPr>
          <p:spPr>
            <a:xfrm flipH="1" flipV="1">
              <a:off x="752400" y="743760"/>
              <a:ext cx="3275280" cy="4408200"/>
            </a:xfrm>
            <a:custGeom>
              <a:avLst/>
              <a:gdLst/>
              <a:ah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6" name="CustomShape 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/>
        </p:style>
      </p:sp>
      <p:sp>
        <p:nvSpPr>
          <p:cNvPr id="147" name="TextShape 5"/>
          <p:cNvSpPr txBox="1"/>
          <p:nvPr/>
        </p:nvSpPr>
        <p:spPr>
          <a:xfrm>
            <a:off x="8154360" y="633960"/>
            <a:ext cx="3355560" cy="3732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89000"/>
              </a:lnSpc>
            </a:pPr>
            <a:r>
              <a:rPr b="1" lang="en-US" sz="3300" spc="-1" strike="noStrike" cap="all">
                <a:solidFill>
                  <a:srgbClr val="191b0e"/>
                </a:solidFill>
                <a:latin typeface="Franklin Gothic Book"/>
              </a:rPr>
              <a:t>СПІВПРАЦЯ З НАЦІОНАЛЬНОЮ СЛУЖБОЮ ЗДОРОВ’Я УКРАЇНИ (17 пакетів)</a:t>
            </a:r>
            <a:endParaRPr b="0" lang="en-US" sz="33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8" name="CustomShape 6"/>
          <p:cNvSpPr/>
          <p:nvPr/>
        </p:nvSpPr>
        <p:spPr>
          <a:xfrm flipH="1" flipV="1">
            <a:off x="648720" y="633240"/>
            <a:ext cx="3275280" cy="4408200"/>
          </a:xfrm>
          <a:custGeom>
            <a:avLst/>
            <a:gdLst/>
            <a:ah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7"/>
          <p:cNvSpPr/>
          <p:nvPr/>
        </p:nvSpPr>
        <p:spPr>
          <a:xfrm>
            <a:off x="4494600" y="2016720"/>
            <a:ext cx="3274560" cy="4408200"/>
          </a:xfrm>
          <a:custGeom>
            <a:avLst/>
            <a:gdLst/>
            <a:ah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0" name="Місце для вмісту 4" descr="Зображення, що містить текст, знімок екрана, документ, Шрифт&#10;&#10;Автоматично згенерований опис"/>
          <p:cNvPicPr/>
          <p:nvPr/>
        </p:nvPicPr>
        <p:blipFill>
          <a:blip r:embed="rId1"/>
          <a:stretch/>
        </p:blipFill>
        <p:spPr>
          <a:xfrm>
            <a:off x="1224360" y="1685520"/>
            <a:ext cx="5990040" cy="383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371600" y="685800"/>
            <a:ext cx="9600840" cy="9342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1" lang="uk-UA" sz="4400" spc="-1" strike="noStrike">
                <a:solidFill>
                  <a:srgbClr val="191b0e"/>
                </a:solidFill>
                <a:latin typeface="Franklin Gothic Book"/>
              </a:rPr>
              <a:t>Організаційно-методична робота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1371600" y="1476000"/>
            <a:ext cx="10322640" cy="4924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КНП «Жовківська лікарня» увійшла у </a:t>
            </a:r>
            <a:r>
              <a:rPr b="0" lang="ru-RU" sz="2000" spc="-1" strike="noStrike">
                <a:solidFill>
                  <a:srgbClr val="191b0e"/>
                </a:solidFill>
                <a:latin typeface="Franklin Gothic Book"/>
              </a:rPr>
              <a:t>спроможну мережу закладів охорони здоров’я Львівського госпітального округу у якості загальної лікарні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ru-RU" sz="2000" spc="-1" strike="noStrike">
                <a:solidFill>
                  <a:srgbClr val="191b0e"/>
                </a:solidFill>
                <a:latin typeface="Franklin Gothic Book"/>
              </a:rPr>
              <a:t>КНП «Жовківська лікарня» визначено підприємством критично важливим для функціонування та забезпечення життєдіяльності населення в особливий період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Укладено 17 угод з Національною службою здоров’я України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Проведено акредитацію КНП «Жовківська лікарня»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КНП «Жовківська лікарня» прийняла участь у конкурсі ЛОВА «</a:t>
            </a:r>
            <a:r>
              <a:rPr b="0" lang="ru-RU" sz="2000" spc="-1" strike="noStrike">
                <a:solidFill>
                  <a:srgbClr val="191b0e"/>
                </a:solidFill>
                <a:latin typeface="Franklin Gothic Book"/>
              </a:rPr>
              <a:t>Розвиток медицини в громадах Львівської області 2023 року»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Об’єднано основні корпуси лікарні під однією адресою (місцем надання медичних послуг)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Відкрито лікарську амбулаторію ЗПСМ с. Деревня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Сформовано виїзну мультидисциплінарну команду фахівців лікарні для обстеження мешканців сільської місцевості громади та уразливих груп населення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295280" y="247680"/>
            <a:ext cx="9600840" cy="891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1" lang="uk-UA" sz="4400" spc="-1" strike="noStrike">
                <a:solidFill>
                  <a:srgbClr val="191b0e"/>
                </a:solidFill>
                <a:latin typeface="Franklin Gothic Book"/>
              </a:rPr>
              <a:t>Потреба в медичному обладнанні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1371600" y="946440"/>
            <a:ext cx="9600840" cy="5550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1000"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комп’ютерний томограф,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УЗД апарат з доплером,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фіброгастродуоденоскоп,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колоноскоп,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цистоскоп,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гістероскоп,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артроскопічна стійка,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ЕОП-контроль для скопічних рентгенобстежень під час оперативних втручань,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аналізатор електролітів і газів крові,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імунофлуоресцентний аналізатор,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спектрометр,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бінокулярний мікроскоп,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кювез (лампа фототерапії),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портативний дефібрилятор з функцією синхронізації,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мамограф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295280" y="380880"/>
            <a:ext cx="9600840" cy="853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1" lang="uk-UA" sz="4400" spc="-1" strike="noStrike">
                <a:solidFill>
                  <a:srgbClr val="191b0e"/>
                </a:solidFill>
                <a:latin typeface="Franklin Gothic Book"/>
              </a:rPr>
              <a:t>Проблемні питання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1371600" y="1107000"/>
            <a:ext cx="9600840" cy="5369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Основними проблемами у 2023 році були війна України з Російською Федерацією, яка негативно вплинула на розвиток лікарні.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У порівнянні з минулим 2022 роком у 2023 році демографічна ситуація в громаді продовжувала погіршуватись. Спостерігається перевищення показника загальної смертності над показником народжуваності.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В 2023 році у порівнянні з попереднім роком спостерігалося зниження показників поширеності та захворюваності населення, як в цілому так і по окремих групах населення.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У 2023 році залишаються недостатніми показники вакцинації.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На жаль, у 2023 році зберігалась тенденція до збільшення кількості пацієнтів з онкологічними захворюваннями, у тому числі з виявленими у ІІІ-</a:t>
            </a:r>
            <a:r>
              <a:rPr b="0" lang="en-US" sz="2000" spc="-1" strike="noStrike">
                <a:solidFill>
                  <a:srgbClr val="191b0e"/>
                </a:solidFill>
                <a:latin typeface="Franklin Gothic Book"/>
              </a:rPr>
              <a:t>IV </a:t>
            </a: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стадіях, зросла відповідно поширеність та захворюваність.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000" spc="-1" strike="noStrike">
                <a:solidFill>
                  <a:srgbClr val="191b0e"/>
                </a:solidFill>
                <a:latin typeface="Franklin Gothic Book"/>
              </a:rPr>
              <a:t>Нестача коштів на модернізацію лікарні, проведення ремонтних робіт, закупівлю медичного обладнання.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023480" y="685800"/>
            <a:ext cx="10493280" cy="1485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89000"/>
              </a:lnSpc>
            </a:pPr>
            <a:r>
              <a:rPr b="0" lang="uk-UA" sz="4400" spc="-1" strike="noStrike">
                <a:solidFill>
                  <a:srgbClr val="191b0e"/>
                </a:solidFill>
                <a:latin typeface="Franklin Gothic Book"/>
              </a:rPr>
              <a:t>Структура КНП «Жовківська лікарня»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TextShape 3"/>
          <p:cNvSpPr txBox="1"/>
          <p:nvPr/>
        </p:nvSpPr>
        <p:spPr>
          <a:xfrm>
            <a:off x="1023480" y="2286000"/>
            <a:ext cx="5072040" cy="3580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2500" spc="-1" strike="noStrike">
                <a:solidFill>
                  <a:srgbClr val="191b0e"/>
                </a:solidFill>
                <a:latin typeface="Franklin Gothic Book"/>
              </a:rPr>
              <a:t>До складу КНП «Жовківська лікарня» входять Жовківська лікарня на 200 стаціонарних ліжок, Куликівська міська поліклініка, </a:t>
            </a:r>
            <a:r>
              <a:rPr b="0" lang="en-US" sz="2500" spc="-1" strike="noStrike">
                <a:solidFill>
                  <a:srgbClr val="191b0e"/>
                </a:solidFill>
                <a:latin typeface="Franklin Gothic Book"/>
              </a:rPr>
              <a:t>7</a:t>
            </a:r>
            <a:r>
              <a:rPr b="0" lang="uk-UA" sz="2500" spc="-1" strike="noStrike">
                <a:solidFill>
                  <a:srgbClr val="191b0e"/>
                </a:solidFill>
                <a:latin typeface="Franklin Gothic Book"/>
              </a:rPr>
              <a:t> лікарських амбулаторій ЗПСМ та 2</a:t>
            </a:r>
            <a:r>
              <a:rPr b="0" lang="en-US" sz="2500" spc="-1" strike="noStrike">
                <a:solidFill>
                  <a:srgbClr val="191b0e"/>
                </a:solidFill>
                <a:latin typeface="Franklin Gothic Book"/>
              </a:rPr>
              <a:t>0</a:t>
            </a:r>
            <a:r>
              <a:rPr b="0" lang="uk-UA" sz="2500" spc="-1" strike="noStrike">
                <a:solidFill>
                  <a:srgbClr val="191b0e"/>
                </a:solidFill>
                <a:latin typeface="Franklin Gothic Book"/>
              </a:rPr>
              <a:t> фельдшерсько-акушерських пунктів.</a:t>
            </a:r>
            <a:endParaRPr b="0" lang="en-US" sz="25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n-US" sz="2500" spc="-1" strike="noStrike">
              <a:solidFill>
                <a:srgbClr val="191b0e"/>
              </a:solidFill>
              <a:latin typeface="Franklin Gothic Book"/>
            </a:endParaRPr>
          </a:p>
        </p:txBody>
      </p:sp>
      <p:pic>
        <p:nvPicPr>
          <p:cNvPr id="94" name="Рисунок 4" descr=""/>
          <p:cNvPicPr/>
          <p:nvPr/>
        </p:nvPicPr>
        <p:blipFill>
          <a:blip r:embed="rId1"/>
          <a:stretch/>
        </p:blipFill>
        <p:spPr>
          <a:xfrm>
            <a:off x="5594760" y="2427480"/>
            <a:ext cx="6118560" cy="276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371600" y="685800"/>
            <a:ext cx="9600840" cy="8283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1" lang="uk-UA" sz="4400" spc="-1" strike="noStrike">
                <a:solidFill>
                  <a:srgbClr val="191b0e"/>
                </a:solidFill>
                <a:latin typeface="Franklin Gothic Book"/>
              </a:rPr>
              <a:t>Демографічна ситуація за 2023 рік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1295280" y="1700280"/>
            <a:ext cx="9600840" cy="4123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4000"/>
              </a:lnSpc>
            </a:pP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tabLst>
                <a:tab algn="l" pos="0"/>
              </a:tabLst>
            </a:pP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graphicFrame>
        <p:nvGraphicFramePr>
          <p:cNvPr id="97" name="Table 3"/>
          <p:cNvGraphicFramePr/>
          <p:nvPr/>
        </p:nvGraphicFramePr>
        <p:xfrm>
          <a:off x="2031840" y="1700280"/>
          <a:ext cx="8127720" cy="1983600"/>
        </p:xfrm>
        <a:graphic>
          <a:graphicData uri="http://schemas.openxmlformats.org/drawingml/2006/table">
            <a:tbl>
              <a:tblPr/>
              <a:tblGrid>
                <a:gridCol w="3440880"/>
                <a:gridCol w="1977480"/>
                <a:gridCol w="2709360"/>
              </a:tblGrid>
              <a:tr h="869400">
                <a:tc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Абсолютне число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Показник, на 1000 населення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</a:tr>
              <a:tr h="351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Народжуваність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297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8,56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</a:tr>
              <a:tr h="351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Смертність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380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10,96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</a:tr>
              <a:tr h="61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Природній приріст 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-83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-2,40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</a:tr>
              <a:tr h="61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Смертність в працездатному віці 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93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24,47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</a:tr>
              <a:tr h="610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Малюкова смертність 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6,7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89000"/>
              </a:lnSpc>
            </a:pPr>
            <a:r>
              <a:rPr b="1" lang="ru-RU" sz="4400" spc="-1" strike="noStrike">
                <a:solidFill>
                  <a:srgbClr val="191b0e"/>
                </a:solidFill>
                <a:latin typeface="Franklin Gothic Book"/>
              </a:rPr>
              <a:t>Кадровий потенціал, </a:t>
            </a:r>
            <a:br/>
            <a:r>
              <a:rPr b="1" lang="ru-RU" sz="4400" spc="-1" strike="noStrike">
                <a:solidFill>
                  <a:srgbClr val="191b0e"/>
                </a:solidFill>
                <a:latin typeface="Franklin Gothic Book"/>
              </a:rPr>
              <a:t>станом на </a:t>
            </a:r>
            <a:r>
              <a:rPr b="1" lang="en-US" sz="4400" spc="-1" strike="noStrike">
                <a:solidFill>
                  <a:srgbClr val="191b0e"/>
                </a:solidFill>
                <a:latin typeface="Franklin Gothic Book"/>
              </a:rPr>
              <a:t>31</a:t>
            </a:r>
            <a:r>
              <a:rPr b="1" lang="ru-RU" sz="4400" spc="-1" strike="noStrike">
                <a:solidFill>
                  <a:srgbClr val="191b0e"/>
                </a:solidFill>
                <a:latin typeface="Franklin Gothic Book"/>
              </a:rPr>
              <a:t>.1</a:t>
            </a:r>
            <a:r>
              <a:rPr b="1" lang="en-US" sz="4400" spc="-1" strike="noStrike">
                <a:solidFill>
                  <a:srgbClr val="191b0e"/>
                </a:solidFill>
                <a:latin typeface="Franklin Gothic Book"/>
              </a:rPr>
              <a:t>2</a:t>
            </a:r>
            <a:r>
              <a:rPr b="1" lang="ru-RU" sz="4400" spc="-1" strike="noStrike">
                <a:solidFill>
                  <a:srgbClr val="191b0e"/>
                </a:solidFill>
                <a:latin typeface="Franklin Gothic Book"/>
              </a:rPr>
              <a:t>.2023 року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99" name="Table 2"/>
          <p:cNvGraphicFramePr/>
          <p:nvPr/>
        </p:nvGraphicFramePr>
        <p:xfrm>
          <a:off x="1295280" y="2397240"/>
          <a:ext cx="9600840" cy="1735920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4240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23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Всього</a:t>
                      </a:r>
                      <a:endParaRPr b="0" lang="uk-UA" sz="23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23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570</a:t>
                      </a:r>
                      <a:endParaRPr b="0" lang="uk-UA" sz="23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</a:tr>
              <a:tr h="4240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23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Лікарі</a:t>
                      </a:r>
                      <a:endParaRPr b="0" lang="uk-UA" sz="23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23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162</a:t>
                      </a:r>
                      <a:endParaRPr b="0" lang="uk-UA" sz="23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</a:tr>
              <a:tr h="10886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23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Фахівці з базовою та неповною вищою медичною освітою</a:t>
                      </a:r>
                      <a:endParaRPr b="0" lang="uk-UA" sz="23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23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23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233</a:t>
                      </a:r>
                      <a:endParaRPr b="0" lang="uk-UA" sz="23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</a:tr>
              <a:tr h="7563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23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Молодші медичні сестри</a:t>
                      </a:r>
                      <a:endParaRPr b="0" lang="uk-UA" sz="23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23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23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99</a:t>
                      </a:r>
                      <a:endParaRPr b="0" lang="uk-UA" sz="23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</a:tr>
              <a:tr h="7563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23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Інший персонал</a:t>
                      </a:r>
                      <a:endParaRPr b="0" lang="uk-UA" sz="23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23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23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76</a:t>
                      </a:r>
                      <a:endParaRPr b="0" lang="uk-UA" sz="23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394640" y="120960"/>
            <a:ext cx="9600840" cy="1257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89000"/>
              </a:lnSpc>
            </a:pPr>
            <a:r>
              <a:rPr b="1" lang="ru-RU" sz="3000" spc="-1" strike="noStrike">
                <a:solidFill>
                  <a:srgbClr val="191b0e"/>
                </a:solidFill>
                <a:latin typeface="Franklin Gothic Book"/>
              </a:rPr>
              <a:t>Стан фінансування за 2023 рік</a:t>
            </a:r>
            <a:br/>
            <a:r>
              <a:rPr b="1" lang="uk-UA" sz="2000" spc="-1" strike="noStrike">
                <a:solidFill>
                  <a:srgbClr val="191b0e"/>
                </a:solidFill>
                <a:latin typeface="Franklin Gothic Book"/>
              </a:rPr>
              <a:t>Доходи за 2023 рік, тис грн</a:t>
            </a:r>
            <a:br/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101" name="Table 2"/>
          <p:cNvGraphicFramePr/>
          <p:nvPr/>
        </p:nvGraphicFramePr>
        <p:xfrm>
          <a:off x="1295280" y="974880"/>
          <a:ext cx="9600840" cy="370440"/>
        </p:xfrm>
        <a:graphic>
          <a:graphicData uri="http://schemas.openxmlformats.org/drawingml/2006/table">
            <a:tbl>
              <a:tblPr/>
              <a:tblGrid>
                <a:gridCol w="1390320"/>
                <a:gridCol w="1185840"/>
                <a:gridCol w="2143080"/>
                <a:gridCol w="2457360"/>
                <a:gridCol w="2424240"/>
              </a:tblGrid>
              <a:tr h="8571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Всього, тис. грн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НСЗУ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Обласний бюджет, місцевий бюджет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Доходи з державного бюджету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Від позабюджетних надходжень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</a:tr>
              <a:tr h="351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135556,5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105185,0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15794,5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2334,3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12242,7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" name="CustomShape 3"/>
          <p:cNvSpPr/>
          <p:nvPr/>
        </p:nvSpPr>
        <p:spPr>
          <a:xfrm>
            <a:off x="2947320" y="2262600"/>
            <a:ext cx="62967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Franklin Gothic Book"/>
              </a:rPr>
              <a:t>Видатки за 2023 рік, тис. грн</a:t>
            </a:r>
            <a:endParaRPr b="0" lang="uk-UA" sz="2000" spc="-1" strike="noStrike">
              <a:latin typeface="Arial"/>
            </a:endParaRPr>
          </a:p>
        </p:txBody>
      </p:sp>
      <p:graphicFrame>
        <p:nvGraphicFramePr>
          <p:cNvPr id="103" name="Table 4"/>
          <p:cNvGraphicFramePr/>
          <p:nvPr/>
        </p:nvGraphicFramePr>
        <p:xfrm>
          <a:off x="971640" y="2662560"/>
          <a:ext cx="10672560" cy="741240"/>
        </p:xfrm>
        <a:graphic>
          <a:graphicData uri="http://schemas.openxmlformats.org/drawingml/2006/table">
            <a:tbl>
              <a:tblPr/>
              <a:tblGrid>
                <a:gridCol w="1257120"/>
                <a:gridCol w="1114200"/>
                <a:gridCol w="1185840"/>
                <a:gridCol w="1185840"/>
                <a:gridCol w="857160"/>
                <a:gridCol w="1514160"/>
                <a:gridCol w="1328400"/>
                <a:gridCol w="1042920"/>
                <a:gridCol w="118692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Зарплата з нарахуваннями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Медикаменти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Продукти харчування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Комунальні послуги та енергоносії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Поточний ремонт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Видатки на проведення капітального ремонту приміщень, будівель, споруд, тощо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Видатки капітального характеру на придбання медичного обладнання, техніки та іншого обладання, тощо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Інші поточні видатки</a:t>
                      </a:r>
                      <a:endParaRPr b="0" lang="uk-UA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Всього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solidFill>
                      <a:srgbClr val="77a2bb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96059,1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10886,2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1790,8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8062,6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275,2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1082,2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4151,6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10093,0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132400,7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marL="91440" marR="91440">
                    <a:lnL w="6480">
                      <a:solidFill>
                        <a:srgbClr val="77a2bb"/>
                      </a:solidFill>
                    </a:lnL>
                    <a:lnR w="6480">
                      <a:solidFill>
                        <a:srgbClr val="77a2bb"/>
                      </a:solidFill>
                    </a:lnR>
                    <a:lnT w="6480">
                      <a:solidFill>
                        <a:srgbClr val="77a2bb"/>
                      </a:solidFill>
                    </a:lnT>
                    <a:lnB w="6480">
                      <a:solidFill>
                        <a:srgbClr val="77a2bb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TextShape 2"/>
          <p:cNvSpPr txBox="1"/>
          <p:nvPr/>
        </p:nvSpPr>
        <p:spPr>
          <a:xfrm>
            <a:off x="680760" y="233280"/>
            <a:ext cx="5793120" cy="1485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89000"/>
              </a:lnSpc>
            </a:pPr>
            <a:r>
              <a:rPr b="1" lang="ru-RU" sz="2400" spc="-1" strike="noStrike">
                <a:solidFill>
                  <a:srgbClr val="191b0e"/>
                </a:solidFill>
                <a:latin typeface="Franklin Gothic Book"/>
              </a:rPr>
              <a:t>Надійшло </a:t>
            </a:r>
            <a:r>
              <a:rPr b="1" lang="uk-UA" sz="2400" spc="-1" strike="noStrike">
                <a:solidFill>
                  <a:srgbClr val="191b0e"/>
                </a:solidFill>
                <a:latin typeface="Franklin Gothic Book"/>
              </a:rPr>
              <a:t>гуманітарної допомоги всього на суму</a:t>
            </a:r>
            <a:r>
              <a:rPr b="0" lang="uk-UA" sz="2400" spc="-1" strike="noStrike">
                <a:solidFill>
                  <a:srgbClr val="191b0e"/>
                </a:solidFill>
                <a:latin typeface="Franklin Gothic Book"/>
              </a:rPr>
              <a:t> </a:t>
            </a:r>
            <a:r>
              <a:rPr b="1" lang="uk-UA" sz="2400" spc="-1" strike="noStrike">
                <a:solidFill>
                  <a:srgbClr val="191b0e"/>
                </a:solidFill>
                <a:latin typeface="Franklin Gothic Book"/>
              </a:rPr>
              <a:t> - 12 242 700,00 грн., в т.ч.:</a:t>
            </a:r>
            <a:br/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243000" y="1100160"/>
            <a:ext cx="7140240" cy="5586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Медикаменти та перев’язувальні матеріали – 5 337,5 тис грн.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Продукти харчування –  550,0 тис. грн.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Інші матеріали - 2 499,9 тис. грн.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Основні засоби, обладнання, предмети довгострокового використання та інвентар (у тому числі ліжка функціональні, інвалідні візки, меблі - 3 855,3 тис. грн. в тому числі: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Автомобіль швидкої допомоги - 1 шт. - 291,8 тис. грн.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Електрохірургічні операційні столи – 2 шт – 50,0 тис грн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Система </a:t>
            </a:r>
            <a:r>
              <a:rPr b="0" lang="en-US" sz="1500" spc="-1" strike="noStrike">
                <a:solidFill>
                  <a:srgbClr val="191b0e"/>
                </a:solidFill>
                <a:latin typeface="Franklin Gothic Book"/>
              </a:rPr>
              <a:t>GeneExpert</a:t>
            </a: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 – 1 шт – 535,38 тис грн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Апарат УЗД – 1 шт. на суму 230,0 тис грн.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Генератори - 3 шт. – 1270,9 тис. грн.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Холодильники - 3 шт. – 36,9 тис. грн.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Кухонні плити - 2 шт. - 47,3 тис. грн.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Автоматичні пральні та сушильні машинки - 9 шт. – 225,4 тис. грн.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500" spc="-1" strike="noStrike">
                <a:solidFill>
                  <a:srgbClr val="191b0e"/>
                </a:solidFill>
                <a:latin typeface="Franklin Gothic Book"/>
              </a:rPr>
              <a:t>Сонячна електрична станція – 1 шт - 157,8 тис грн</a:t>
            </a: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en-US" sz="1500" spc="-1" strike="noStrike">
              <a:solidFill>
                <a:srgbClr val="191b0e"/>
              </a:solidFill>
              <a:latin typeface="Franklin Gothic Book"/>
            </a:endParaRPr>
          </a:p>
        </p:txBody>
      </p:sp>
      <p:pic>
        <p:nvPicPr>
          <p:cNvPr id="107" name="Picture 3" descr="C:\Users\admin\Downloads\Telegram Desktop\photo_2023-10-18_13-32-00.jpg"/>
          <p:cNvPicPr/>
          <p:nvPr/>
        </p:nvPicPr>
        <p:blipFill>
          <a:blip r:embed="rId1"/>
          <a:srcRect l="0" t="24172" r="0" b="19519"/>
          <a:stretch/>
        </p:blipFill>
        <p:spPr>
          <a:xfrm>
            <a:off x="7612200" y="0"/>
            <a:ext cx="4579200" cy="3438000"/>
          </a:xfrm>
          <a:prstGeom prst="rect">
            <a:avLst/>
          </a:prstGeom>
          <a:ln w="0">
            <a:noFill/>
          </a:ln>
        </p:spPr>
      </p:pic>
      <p:sp>
        <p:nvSpPr>
          <p:cNvPr id="108" name="CustomShape 4"/>
          <p:cNvSpPr/>
          <p:nvPr/>
        </p:nvSpPr>
        <p:spPr>
          <a:xfrm>
            <a:off x="7383600" y="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9" name="Picture 2" descr="C:\Users\admin\Downloads\Telegram Desktop\photo_2023-10-18_13-32-07.jpg"/>
          <p:cNvPicPr/>
          <p:nvPr/>
        </p:nvPicPr>
        <p:blipFill>
          <a:blip r:embed="rId2"/>
          <a:srcRect l="0" t="0" r="0" b="158"/>
          <a:stretch/>
        </p:blipFill>
        <p:spPr>
          <a:xfrm>
            <a:off x="7612200" y="3438360"/>
            <a:ext cx="4579200" cy="342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758840" y="276480"/>
            <a:ext cx="6642000" cy="1485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89000"/>
              </a:lnSpc>
            </a:pPr>
            <a:r>
              <a:rPr b="1" lang="uk-UA" sz="4400" spc="-1" strike="noStrike">
                <a:solidFill>
                  <a:srgbClr val="191b0e"/>
                </a:solidFill>
                <a:latin typeface="Franklin Gothic Book"/>
              </a:rPr>
              <a:t>Гуманітарна допомога для КНП «Жовківська лікарня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848840" y="1902240"/>
            <a:ext cx="6966720" cy="45410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5000"/>
          </a:bodyPr>
          <a:p>
            <a:pPr>
              <a:lnSpc>
                <a:spcPct val="94000"/>
              </a:lnSpc>
              <a:spcBef>
                <a:spcPts val="65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uk-UA" sz="2000" spc="75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21" strike="noStrike">
                <a:solidFill>
                  <a:srgbClr val="191b0e"/>
                </a:solidFill>
                <a:latin typeface="Tahoma"/>
              </a:rPr>
              <a:t>п</a:t>
            </a:r>
            <a:r>
              <a:rPr b="1" lang="uk-UA" sz="2000" spc="-69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р</a:t>
            </a:r>
            <a:r>
              <a:rPr b="1" lang="uk-UA" sz="2000" spc="-69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38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24" strike="noStrike">
                <a:solidFill>
                  <a:srgbClr val="191b0e"/>
                </a:solidFill>
                <a:latin typeface="Tahoma"/>
              </a:rPr>
              <a:t>У</a:t>
            </a:r>
            <a:r>
              <a:rPr b="1" lang="uk-UA" sz="2000" spc="-92" strike="noStrike">
                <a:solidFill>
                  <a:srgbClr val="191b0e"/>
                </a:solidFill>
                <a:latin typeface="Tahoma"/>
              </a:rPr>
              <a:t>З</a:t>
            </a:r>
            <a:r>
              <a:rPr b="1" lang="uk-UA" sz="2000" spc="-63" strike="noStrike">
                <a:solidFill>
                  <a:srgbClr val="191b0e"/>
                </a:solidFill>
                <a:latin typeface="Tahoma"/>
              </a:rPr>
              <a:t>Д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24" strike="noStrike">
                <a:solidFill>
                  <a:srgbClr val="191b0e"/>
                </a:solidFill>
                <a:latin typeface="Tahoma"/>
              </a:rPr>
              <a:t>С</a:t>
            </a:r>
            <a:r>
              <a:rPr b="1" lang="uk-UA" sz="2000" spc="72" strike="noStrike">
                <a:solidFill>
                  <a:srgbClr val="191b0e"/>
                </a:solidFill>
                <a:latin typeface="Tahoma"/>
              </a:rPr>
              <a:t>Х</a:t>
            </a:r>
            <a:r>
              <a:rPr b="1" lang="uk-UA" sz="2000" spc="-29" strike="noStrike">
                <a:solidFill>
                  <a:srgbClr val="191b0e"/>
                </a:solidFill>
                <a:latin typeface="Tahoma"/>
              </a:rPr>
              <a:t>-</a:t>
            </a:r>
            <a:r>
              <a:rPr b="1" lang="uk-UA" sz="2000" spc="-114" strike="noStrike">
                <a:solidFill>
                  <a:srgbClr val="191b0e"/>
                </a:solidFill>
                <a:latin typeface="Tahoma"/>
              </a:rPr>
              <a:t>50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128" strike="noStrike">
                <a:solidFill>
                  <a:srgbClr val="191b0e"/>
                </a:solidFill>
                <a:latin typeface="Tahoma"/>
              </a:rPr>
              <a:t>(</a:t>
            </a:r>
            <a:r>
              <a:rPr b="1" lang="uk-UA" sz="2000" spc="-114" strike="noStrike">
                <a:solidFill>
                  <a:srgbClr val="191b0e"/>
                </a:solidFill>
                <a:latin typeface="Tahoma"/>
              </a:rPr>
              <a:t>1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ш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126" strike="noStrike">
                <a:solidFill>
                  <a:srgbClr val="191b0e"/>
                </a:solidFill>
                <a:latin typeface="Tahoma"/>
              </a:rPr>
              <a:t>)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304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Г</a:t>
            </a:r>
            <a:r>
              <a:rPr b="1" lang="uk-UA" sz="2000" spc="-92" strike="noStrike">
                <a:solidFill>
                  <a:srgbClr val="191b0e"/>
                </a:solidFill>
                <a:latin typeface="Tahoma"/>
              </a:rPr>
              <a:t>е</a:t>
            </a:r>
            <a:r>
              <a:rPr b="1" lang="uk-UA" sz="2000" spc="24" strike="noStrike">
                <a:solidFill>
                  <a:srgbClr val="191b0e"/>
                </a:solidFill>
                <a:latin typeface="Tahoma"/>
              </a:rPr>
              <a:t>н</a:t>
            </a:r>
            <a:r>
              <a:rPr b="1" lang="uk-UA" sz="2000" spc="-92" strike="noStrike">
                <a:solidFill>
                  <a:srgbClr val="191b0e"/>
                </a:solidFill>
                <a:latin typeface="Tahoma"/>
              </a:rPr>
              <a:t>е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р</a:t>
            </a:r>
            <a:r>
              <a:rPr b="1" lang="uk-UA" sz="2000" spc="-69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о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р</a:t>
            </a:r>
            <a:r>
              <a:rPr b="1" lang="uk-UA" sz="2000" spc="29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128" strike="noStrike">
                <a:solidFill>
                  <a:srgbClr val="191b0e"/>
                </a:solidFill>
                <a:latin typeface="Tahoma"/>
              </a:rPr>
              <a:t>(</a:t>
            </a:r>
            <a:r>
              <a:rPr b="1" lang="uk-UA" sz="2000" spc="-114" strike="noStrike">
                <a:solidFill>
                  <a:srgbClr val="191b0e"/>
                </a:solidFill>
                <a:latin typeface="Tahoma"/>
              </a:rPr>
              <a:t>3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ш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126" strike="noStrike">
                <a:solidFill>
                  <a:srgbClr val="191b0e"/>
                </a:solidFill>
                <a:latin typeface="Tahoma"/>
              </a:rPr>
              <a:t>)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7200">
              <a:lnSpc>
                <a:spcPct val="173000"/>
              </a:lnSpc>
              <a:spcBef>
                <a:spcPts val="82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uk-UA" sz="2000" spc="-9" strike="noStrike">
                <a:solidFill>
                  <a:srgbClr val="191b0e"/>
                </a:solidFill>
                <a:latin typeface="Tahoma"/>
              </a:rPr>
              <a:t>П</a:t>
            </a:r>
            <a:r>
              <a:rPr b="1" lang="uk-UA" sz="2000" spc="-106" strike="noStrike">
                <a:solidFill>
                  <a:srgbClr val="191b0e"/>
                </a:solidFill>
                <a:latin typeface="Tahoma"/>
              </a:rPr>
              <a:t>л</a:t>
            </a:r>
            <a:r>
              <a:rPr b="1" lang="uk-UA" sz="2000" spc="26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66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92" strike="noStrike">
                <a:solidFill>
                  <a:srgbClr val="191b0e"/>
                </a:solidFill>
                <a:latin typeface="Tahoma"/>
              </a:rPr>
              <a:t>е</a:t>
            </a:r>
            <a:r>
              <a:rPr b="1" lang="uk-UA" sz="2000" spc="-106" strike="noStrike">
                <a:solidFill>
                  <a:srgbClr val="191b0e"/>
                </a:solidFill>
                <a:latin typeface="Tahoma"/>
              </a:rPr>
              <a:t>л</a:t>
            </a:r>
            <a:r>
              <a:rPr b="1" lang="uk-UA" sz="2000" spc="-92" strike="noStrike">
                <a:solidFill>
                  <a:srgbClr val="191b0e"/>
                </a:solidFill>
                <a:latin typeface="Tahoma"/>
              </a:rPr>
              <a:t>е</a:t>
            </a:r>
            <a:r>
              <a:rPr b="1" lang="uk-UA" sz="2000" spc="-15" strike="noStrike">
                <a:solidFill>
                  <a:srgbClr val="191b0e"/>
                </a:solidFill>
                <a:latin typeface="Tahoma"/>
              </a:rPr>
              <a:t>к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р</a:t>
            </a:r>
            <a:r>
              <a:rPr b="1" lang="uk-UA" sz="2000" spc="26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-18" strike="noStrike">
                <a:solidFill>
                  <a:srgbClr val="191b0e"/>
                </a:solidFill>
                <a:latin typeface="Tahoma"/>
              </a:rPr>
              <a:t>ч</a:t>
            </a:r>
            <a:r>
              <a:rPr b="1" lang="uk-UA" sz="2000" spc="24" strike="noStrike">
                <a:solidFill>
                  <a:srgbClr val="191b0e"/>
                </a:solidFill>
                <a:latin typeface="Tahoma"/>
              </a:rPr>
              <a:t>н</a:t>
            </a:r>
            <a:r>
              <a:rPr b="1" lang="uk-UA" sz="2000" spc="-66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128" strike="noStrike">
                <a:solidFill>
                  <a:srgbClr val="191b0e"/>
                </a:solidFill>
                <a:latin typeface="Tahoma"/>
              </a:rPr>
              <a:t>(</a:t>
            </a:r>
            <a:r>
              <a:rPr b="1" lang="uk-UA" sz="2000" spc="-114" strike="noStrike">
                <a:solidFill>
                  <a:srgbClr val="191b0e"/>
                </a:solidFill>
                <a:latin typeface="Tahoma"/>
              </a:rPr>
              <a:t>1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ш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100" strike="noStrike">
                <a:solidFill>
                  <a:srgbClr val="191b0e"/>
                </a:solidFill>
                <a:latin typeface="Tahoma"/>
              </a:rPr>
              <a:t>) 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7200">
              <a:lnSpc>
                <a:spcPct val="173000"/>
              </a:lnSpc>
              <a:spcBef>
                <a:spcPts val="82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uk-UA" sz="2000" spc="72" strike="noStrike">
                <a:solidFill>
                  <a:srgbClr val="191b0e"/>
                </a:solidFill>
                <a:latin typeface="Tahoma"/>
              </a:rPr>
              <a:t>Х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о</a:t>
            </a:r>
            <a:r>
              <a:rPr b="1" lang="uk-UA" sz="2000" spc="-106" strike="noStrike">
                <a:solidFill>
                  <a:srgbClr val="191b0e"/>
                </a:solidFill>
                <a:latin typeface="Tahoma"/>
              </a:rPr>
              <a:t>л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о</a:t>
            </a:r>
            <a:r>
              <a:rPr b="1" lang="uk-UA" sz="2000" spc="-69" strike="noStrike">
                <a:solidFill>
                  <a:srgbClr val="191b0e"/>
                </a:solidFill>
                <a:latin typeface="Tahoma"/>
              </a:rPr>
              <a:t>д</a:t>
            </a:r>
            <a:r>
              <a:rPr b="1" lang="uk-UA" sz="2000" spc="26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-106" strike="noStrike">
                <a:solidFill>
                  <a:srgbClr val="191b0e"/>
                </a:solidFill>
                <a:latin typeface="Tahoma"/>
              </a:rPr>
              <a:t>л</a:t>
            </a:r>
            <a:r>
              <a:rPr b="1" lang="uk-UA" sz="2000" spc="-35" strike="noStrike">
                <a:solidFill>
                  <a:srgbClr val="191b0e"/>
                </a:solidFill>
                <a:latin typeface="Tahoma"/>
              </a:rPr>
              <a:t>ь</a:t>
            </a:r>
            <a:r>
              <a:rPr b="1" lang="uk-UA" sz="2000" spc="24" strike="noStrike">
                <a:solidFill>
                  <a:srgbClr val="191b0e"/>
                </a:solidFill>
                <a:latin typeface="Tahoma"/>
              </a:rPr>
              <a:t>н</a:t>
            </a:r>
            <a:r>
              <a:rPr b="1" lang="uk-UA" sz="2000" spc="26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-15" strike="noStrike">
                <a:solidFill>
                  <a:srgbClr val="191b0e"/>
                </a:solidFill>
                <a:latin typeface="Tahoma"/>
              </a:rPr>
              <a:t>к</a:t>
            </a:r>
            <a:r>
              <a:rPr b="1" lang="uk-UA" sz="2000" spc="29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128" strike="noStrike">
                <a:solidFill>
                  <a:srgbClr val="191b0e"/>
                </a:solidFill>
                <a:latin typeface="Tahoma"/>
              </a:rPr>
              <a:t>(</a:t>
            </a:r>
            <a:r>
              <a:rPr b="1" lang="uk-UA" sz="2000" spc="-114" strike="noStrike">
                <a:solidFill>
                  <a:srgbClr val="191b0e"/>
                </a:solidFill>
                <a:latin typeface="Tahoma"/>
              </a:rPr>
              <a:t>3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ш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100" strike="noStrike">
                <a:solidFill>
                  <a:srgbClr val="191b0e"/>
                </a:solidFill>
                <a:latin typeface="Tahoma"/>
              </a:rPr>
              <a:t>) 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7200">
              <a:lnSpc>
                <a:spcPct val="173000"/>
              </a:lnSpc>
              <a:spcBef>
                <a:spcPts val="82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uk-UA" sz="2000" spc="-9" strike="noStrike">
                <a:solidFill>
                  <a:srgbClr val="191b0e"/>
                </a:solidFill>
                <a:latin typeface="Tahoma"/>
              </a:rPr>
              <a:t>П</a:t>
            </a:r>
            <a:r>
              <a:rPr b="1" lang="uk-UA" sz="2000" spc="-106" strike="noStrike">
                <a:solidFill>
                  <a:srgbClr val="191b0e"/>
                </a:solidFill>
                <a:latin typeface="Tahoma"/>
              </a:rPr>
              <a:t>л</a:t>
            </a:r>
            <a:r>
              <a:rPr b="1" lang="uk-UA" sz="2000" spc="26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66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55" strike="noStrike">
                <a:solidFill>
                  <a:srgbClr val="191b0e"/>
                </a:solidFill>
                <a:latin typeface="Tahoma"/>
              </a:rPr>
              <a:t>г</a:t>
            </a:r>
            <a:r>
              <a:rPr b="1" lang="uk-UA" sz="2000" spc="-69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-43" strike="noStrike">
                <a:solidFill>
                  <a:srgbClr val="191b0e"/>
                </a:solidFill>
                <a:latin typeface="Tahoma"/>
              </a:rPr>
              <a:t>з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о</a:t>
            </a:r>
            <a:r>
              <a:rPr b="1" lang="uk-UA" sz="2000" spc="-58" strike="noStrike">
                <a:solidFill>
                  <a:srgbClr val="191b0e"/>
                </a:solidFill>
                <a:latin typeface="Tahoma"/>
              </a:rPr>
              <a:t>в</a:t>
            </a:r>
            <a:r>
              <a:rPr b="1" lang="uk-UA" sz="2000" spc="-66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128" strike="noStrike">
                <a:solidFill>
                  <a:srgbClr val="191b0e"/>
                </a:solidFill>
                <a:latin typeface="Tahoma"/>
              </a:rPr>
              <a:t>(</a:t>
            </a:r>
            <a:r>
              <a:rPr b="1" lang="uk-UA" sz="2000" spc="-114" strike="noStrike">
                <a:solidFill>
                  <a:srgbClr val="191b0e"/>
                </a:solidFill>
                <a:latin typeface="Tahoma"/>
              </a:rPr>
              <a:t>1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ш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126" strike="noStrike">
                <a:solidFill>
                  <a:srgbClr val="191b0e"/>
                </a:solidFill>
                <a:latin typeface="Tahoma"/>
              </a:rPr>
              <a:t>)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7200">
              <a:lnSpc>
                <a:spcPct val="187000"/>
              </a:lnSpc>
              <a:spcBef>
                <a:spcPts val="3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uk-UA" sz="2000" spc="75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-58" strike="noStrike">
                <a:solidFill>
                  <a:srgbClr val="191b0e"/>
                </a:solidFill>
                <a:latin typeface="Tahoma"/>
              </a:rPr>
              <a:t>в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о</a:t>
            </a:r>
            <a:r>
              <a:rPr b="1" lang="uk-UA" sz="2000" spc="72" strike="noStrike">
                <a:solidFill>
                  <a:srgbClr val="191b0e"/>
                </a:solidFill>
                <a:latin typeface="Tahoma"/>
              </a:rPr>
              <a:t>м</a:t>
            </a:r>
            <a:r>
              <a:rPr b="1" lang="uk-UA" sz="2000" spc="-69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26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-18" strike="noStrike">
                <a:solidFill>
                  <a:srgbClr val="191b0e"/>
                </a:solidFill>
                <a:latin typeface="Tahoma"/>
              </a:rPr>
              <a:t>ч</a:t>
            </a:r>
            <a:r>
              <a:rPr b="1" lang="uk-UA" sz="2000" spc="24" strike="noStrike">
                <a:solidFill>
                  <a:srgbClr val="191b0e"/>
                </a:solidFill>
                <a:latin typeface="Tahoma"/>
              </a:rPr>
              <a:t>н</a:t>
            </a:r>
            <a:r>
              <a:rPr b="1" lang="uk-UA" sz="2000" spc="49" strike="noStrike">
                <a:solidFill>
                  <a:srgbClr val="191b0e"/>
                </a:solidFill>
                <a:latin typeface="Tahoma"/>
              </a:rPr>
              <a:t>і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72" strike="noStrike">
                <a:solidFill>
                  <a:srgbClr val="191b0e"/>
                </a:solidFill>
                <a:latin typeface="Tahoma"/>
              </a:rPr>
              <a:t>с</a:t>
            </a:r>
            <a:r>
              <a:rPr b="1" lang="uk-UA" sz="2000" spc="-80" strike="noStrike">
                <a:solidFill>
                  <a:srgbClr val="191b0e"/>
                </a:solidFill>
                <a:latin typeface="Tahoma"/>
              </a:rPr>
              <a:t>у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ш</a:t>
            </a:r>
            <a:r>
              <a:rPr b="1" lang="uk-UA" sz="2000" spc="26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-106" strike="noStrike">
                <a:solidFill>
                  <a:srgbClr val="191b0e"/>
                </a:solidFill>
                <a:latin typeface="Tahoma"/>
              </a:rPr>
              <a:t>л</a:t>
            </a:r>
            <a:r>
              <a:rPr b="1" lang="uk-UA" sz="2000" spc="-35" strike="noStrike">
                <a:solidFill>
                  <a:srgbClr val="191b0e"/>
                </a:solidFill>
                <a:latin typeface="Tahoma"/>
              </a:rPr>
              <a:t>ь</a:t>
            </a:r>
            <a:r>
              <a:rPr b="1" lang="uk-UA" sz="2000" spc="24" strike="noStrike">
                <a:solidFill>
                  <a:srgbClr val="191b0e"/>
                </a:solidFill>
                <a:latin typeface="Tahoma"/>
              </a:rPr>
              <a:t>н</a:t>
            </a:r>
            <a:r>
              <a:rPr b="1" lang="uk-UA" sz="2000" spc="49" strike="noStrike">
                <a:solidFill>
                  <a:srgbClr val="191b0e"/>
                </a:solidFill>
                <a:latin typeface="Tahoma"/>
              </a:rPr>
              <a:t>і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72" strike="noStrike">
                <a:solidFill>
                  <a:srgbClr val="191b0e"/>
                </a:solidFill>
                <a:latin typeface="Tahoma"/>
              </a:rPr>
              <a:t>м</a:t>
            </a:r>
            <a:r>
              <a:rPr b="1" lang="uk-UA" sz="2000" spc="-69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ш</a:t>
            </a:r>
            <a:r>
              <a:rPr b="1" lang="uk-UA" sz="2000" spc="26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24" strike="noStrike">
                <a:solidFill>
                  <a:srgbClr val="191b0e"/>
                </a:solidFill>
                <a:latin typeface="Tahoma"/>
              </a:rPr>
              <a:t>н</a:t>
            </a:r>
            <a:r>
              <a:rPr b="1" lang="uk-UA" sz="2000" spc="-15" strike="noStrike">
                <a:solidFill>
                  <a:srgbClr val="191b0e"/>
                </a:solidFill>
                <a:latin typeface="Tahoma"/>
              </a:rPr>
              <a:t>к</a:t>
            </a:r>
            <a:r>
              <a:rPr b="1" lang="uk-UA" sz="2000" spc="29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128" strike="noStrike">
                <a:solidFill>
                  <a:srgbClr val="191b0e"/>
                </a:solidFill>
                <a:latin typeface="Tahoma"/>
              </a:rPr>
              <a:t>(</a:t>
            </a:r>
            <a:r>
              <a:rPr b="1" lang="uk-UA" sz="2000" spc="-114" strike="noStrike">
                <a:solidFill>
                  <a:srgbClr val="191b0e"/>
                </a:solidFill>
                <a:latin typeface="Tahoma"/>
              </a:rPr>
              <a:t>5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ш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100" strike="noStrike">
                <a:solidFill>
                  <a:srgbClr val="191b0e"/>
                </a:solidFill>
                <a:latin typeface="Tahoma"/>
              </a:rPr>
              <a:t>)  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7200">
              <a:lnSpc>
                <a:spcPct val="187000"/>
              </a:lnSpc>
              <a:spcBef>
                <a:spcPts val="3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uk-UA" sz="2000" spc="75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-58" strike="noStrike">
                <a:solidFill>
                  <a:srgbClr val="191b0e"/>
                </a:solidFill>
                <a:latin typeface="Tahoma"/>
              </a:rPr>
              <a:t>в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о</a:t>
            </a:r>
            <a:r>
              <a:rPr b="1" lang="uk-UA" sz="2000" spc="72" strike="noStrike">
                <a:solidFill>
                  <a:srgbClr val="191b0e"/>
                </a:solidFill>
                <a:latin typeface="Tahoma"/>
              </a:rPr>
              <a:t>м</a:t>
            </a:r>
            <a:r>
              <a:rPr b="1" lang="uk-UA" sz="2000" spc="-69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26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-18" strike="noStrike">
                <a:solidFill>
                  <a:srgbClr val="191b0e"/>
                </a:solidFill>
                <a:latin typeface="Tahoma"/>
              </a:rPr>
              <a:t>ч</a:t>
            </a:r>
            <a:r>
              <a:rPr b="1" lang="uk-UA" sz="2000" spc="24" strike="noStrike">
                <a:solidFill>
                  <a:srgbClr val="191b0e"/>
                </a:solidFill>
                <a:latin typeface="Tahoma"/>
              </a:rPr>
              <a:t>н</a:t>
            </a:r>
            <a:r>
              <a:rPr b="1" lang="uk-UA" sz="2000" spc="49" strike="noStrike">
                <a:solidFill>
                  <a:srgbClr val="191b0e"/>
                </a:solidFill>
                <a:latin typeface="Tahoma"/>
              </a:rPr>
              <a:t>і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21" strike="noStrike">
                <a:solidFill>
                  <a:srgbClr val="191b0e"/>
                </a:solidFill>
                <a:latin typeface="Tahoma"/>
              </a:rPr>
              <a:t>п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р</a:t>
            </a:r>
            <a:r>
              <a:rPr b="1" lang="uk-UA" sz="2000" spc="-69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-106" strike="noStrike">
                <a:solidFill>
                  <a:srgbClr val="191b0e"/>
                </a:solidFill>
                <a:latin typeface="Tahoma"/>
              </a:rPr>
              <a:t>л</a:t>
            </a:r>
            <a:r>
              <a:rPr b="1" lang="uk-UA" sz="2000" spc="-35" strike="noStrike">
                <a:solidFill>
                  <a:srgbClr val="191b0e"/>
                </a:solidFill>
                <a:latin typeface="Tahoma"/>
              </a:rPr>
              <a:t>ь</a:t>
            </a:r>
            <a:r>
              <a:rPr b="1" lang="uk-UA" sz="2000" spc="24" strike="noStrike">
                <a:solidFill>
                  <a:srgbClr val="191b0e"/>
                </a:solidFill>
                <a:latin typeface="Tahoma"/>
              </a:rPr>
              <a:t>н</a:t>
            </a:r>
            <a:r>
              <a:rPr b="1" lang="uk-UA" sz="2000" spc="49" strike="noStrike">
                <a:solidFill>
                  <a:srgbClr val="191b0e"/>
                </a:solidFill>
                <a:latin typeface="Tahoma"/>
              </a:rPr>
              <a:t>і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72" strike="noStrike">
                <a:solidFill>
                  <a:srgbClr val="191b0e"/>
                </a:solidFill>
                <a:latin typeface="Tahoma"/>
              </a:rPr>
              <a:t>м</a:t>
            </a:r>
            <a:r>
              <a:rPr b="1" lang="uk-UA" sz="2000" spc="-69" strike="noStrike">
                <a:solidFill>
                  <a:srgbClr val="191b0e"/>
                </a:solidFill>
                <a:latin typeface="Tahoma"/>
              </a:rPr>
              <a:t>а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ш</a:t>
            </a:r>
            <a:r>
              <a:rPr b="1" lang="uk-UA" sz="2000" spc="26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24" strike="noStrike">
                <a:solidFill>
                  <a:srgbClr val="191b0e"/>
                </a:solidFill>
                <a:latin typeface="Tahoma"/>
              </a:rPr>
              <a:t>н</a:t>
            </a:r>
            <a:r>
              <a:rPr b="1" lang="uk-UA" sz="2000" spc="-15" strike="noStrike">
                <a:solidFill>
                  <a:srgbClr val="191b0e"/>
                </a:solidFill>
                <a:latin typeface="Tahoma"/>
              </a:rPr>
              <a:t>к</a:t>
            </a:r>
            <a:r>
              <a:rPr b="1" lang="uk-UA" sz="2000" spc="29" strike="noStrike">
                <a:solidFill>
                  <a:srgbClr val="191b0e"/>
                </a:solidFill>
                <a:latin typeface="Tahoma"/>
              </a:rPr>
              <a:t>и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128" strike="noStrike">
                <a:solidFill>
                  <a:srgbClr val="191b0e"/>
                </a:solidFill>
                <a:latin typeface="Tahoma"/>
              </a:rPr>
              <a:t>(</a:t>
            </a:r>
            <a:r>
              <a:rPr b="1" lang="uk-UA" sz="2000" spc="-114" strike="noStrike">
                <a:solidFill>
                  <a:srgbClr val="191b0e"/>
                </a:solidFill>
                <a:latin typeface="Tahoma"/>
              </a:rPr>
              <a:t>4</a:t>
            </a:r>
            <a:r>
              <a:rPr b="1" lang="uk-UA" sz="2000" spc="-38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ш</a:t>
            </a:r>
            <a:r>
              <a:rPr b="1" lang="uk-UA" sz="2000" spc="35" strike="noStrike">
                <a:solidFill>
                  <a:srgbClr val="191b0e"/>
                </a:solidFill>
                <a:latin typeface="Tahoma"/>
              </a:rPr>
              <a:t>т</a:t>
            </a:r>
            <a:r>
              <a:rPr b="1" lang="uk-UA" sz="2000" spc="-126" strike="noStrike">
                <a:solidFill>
                  <a:srgbClr val="191b0e"/>
                </a:solidFill>
                <a:latin typeface="Tahoma"/>
              </a:rPr>
              <a:t>)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114000"/>
              </a:lnSpc>
              <a:spcBef>
                <a:spcPts val="1120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uk-UA" sz="2000" spc="-7" strike="noStrike">
                <a:solidFill>
                  <a:srgbClr val="191b0e"/>
                </a:solidFill>
                <a:latin typeface="Tahoma"/>
              </a:rPr>
              <a:t>Медикаменти </a:t>
            </a:r>
            <a:r>
              <a:rPr b="1" lang="uk-UA" sz="2000" spc="-12" strike="noStrike">
                <a:solidFill>
                  <a:srgbClr val="191b0e"/>
                </a:solidFill>
                <a:latin typeface="Tahoma"/>
              </a:rPr>
              <a:t>та 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перев’язувальні </a:t>
            </a:r>
            <a:r>
              <a:rPr b="1" lang="uk-UA" sz="2000" spc="-18" strike="noStrike">
                <a:solidFill>
                  <a:srgbClr val="191b0e"/>
                </a:solidFill>
                <a:latin typeface="Tahoma"/>
              </a:rPr>
              <a:t>матеріали, </a:t>
            </a:r>
            <a:r>
              <a:rPr b="1" lang="uk-UA" sz="2000" spc="-15" strike="noStrike">
                <a:solidFill>
                  <a:srgbClr val="191b0e"/>
                </a:solidFill>
                <a:latin typeface="Tahoma"/>
              </a:rPr>
              <a:t> продукти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35" strike="noStrike">
                <a:solidFill>
                  <a:srgbClr val="191b0e"/>
                </a:solidFill>
                <a:latin typeface="Tahoma"/>
              </a:rPr>
              <a:t>харчування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12" strike="noStrike">
                <a:solidFill>
                  <a:srgbClr val="191b0e"/>
                </a:solidFill>
                <a:latin typeface="Tahoma"/>
              </a:rPr>
              <a:t>та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15" strike="noStrike">
                <a:solidFill>
                  <a:srgbClr val="191b0e"/>
                </a:solidFill>
                <a:latin typeface="Tahoma"/>
              </a:rPr>
              <a:t>інший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15" strike="noStrike">
                <a:solidFill>
                  <a:srgbClr val="191b0e"/>
                </a:solidFill>
                <a:latin typeface="Tahoma"/>
              </a:rPr>
              <a:t>інвентар: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46" strike="noStrike">
                <a:solidFill>
                  <a:srgbClr val="191b0e"/>
                </a:solidFill>
                <a:latin typeface="Tahoma"/>
              </a:rPr>
              <a:t>ліжка </a:t>
            </a:r>
            <a:r>
              <a:rPr b="1" lang="uk-UA" sz="2000" spc="-401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21" strike="noStrike">
                <a:solidFill>
                  <a:srgbClr val="191b0e"/>
                </a:solidFill>
                <a:latin typeface="Tahoma"/>
              </a:rPr>
              <a:t>функціональні,</a:t>
            </a:r>
            <a:r>
              <a:rPr b="1" lang="uk-UA" sz="2000" spc="-35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9" strike="noStrike">
                <a:solidFill>
                  <a:srgbClr val="191b0e"/>
                </a:solidFill>
                <a:latin typeface="Tahoma"/>
              </a:rPr>
              <a:t>інвалідні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7" strike="noStrike">
                <a:solidFill>
                  <a:srgbClr val="191b0e"/>
                </a:solidFill>
                <a:latin typeface="Tahoma"/>
              </a:rPr>
              <a:t>візки,</a:t>
            </a:r>
            <a:r>
              <a:rPr b="1" lang="uk-UA" sz="2000" spc="-32" strike="noStrike">
                <a:solidFill>
                  <a:srgbClr val="191b0e"/>
                </a:solidFill>
                <a:latin typeface="Tahoma"/>
              </a:rPr>
              <a:t> </a:t>
            </a:r>
            <a:r>
              <a:rPr b="1" lang="uk-UA" sz="2000" spc="-26" strike="noStrike">
                <a:solidFill>
                  <a:srgbClr val="191b0e"/>
                </a:solidFill>
                <a:latin typeface="Tahoma"/>
              </a:rPr>
              <a:t>меблі</a:t>
            </a: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tabLst>
                <a:tab algn="l" pos="0"/>
              </a:tabLst>
            </a:pPr>
            <a:endParaRPr b="0" lang="en-U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pic>
        <p:nvPicPr>
          <p:cNvPr id="112" name="object 11" descr=""/>
          <p:cNvPicPr/>
          <p:nvPr/>
        </p:nvPicPr>
        <p:blipFill>
          <a:blip r:embed="rId1"/>
          <a:stretch/>
        </p:blipFill>
        <p:spPr>
          <a:xfrm>
            <a:off x="120240" y="159120"/>
            <a:ext cx="1931040" cy="2730240"/>
          </a:xfrm>
          <a:prstGeom prst="rect">
            <a:avLst/>
          </a:prstGeom>
          <a:ln w="0">
            <a:noFill/>
          </a:ln>
        </p:spPr>
      </p:pic>
      <p:pic>
        <p:nvPicPr>
          <p:cNvPr id="113" name="object 12" descr=""/>
          <p:cNvPicPr/>
          <p:nvPr/>
        </p:nvPicPr>
        <p:blipFill>
          <a:blip r:embed="rId2"/>
          <a:stretch/>
        </p:blipFill>
        <p:spPr>
          <a:xfrm>
            <a:off x="2195640" y="136800"/>
            <a:ext cx="2418840" cy="1765080"/>
          </a:xfrm>
          <a:prstGeom prst="rect">
            <a:avLst/>
          </a:prstGeom>
          <a:ln w="0">
            <a:noFill/>
          </a:ln>
        </p:spPr>
      </p:pic>
      <p:pic>
        <p:nvPicPr>
          <p:cNvPr id="114" name="object 13" descr=""/>
          <p:cNvPicPr/>
          <p:nvPr/>
        </p:nvPicPr>
        <p:blipFill>
          <a:blip r:embed="rId3"/>
          <a:stretch/>
        </p:blipFill>
        <p:spPr>
          <a:xfrm>
            <a:off x="120240" y="2953080"/>
            <a:ext cx="1891080" cy="1774080"/>
          </a:xfrm>
          <a:prstGeom prst="rect">
            <a:avLst/>
          </a:prstGeom>
          <a:ln w="0">
            <a:noFill/>
          </a:ln>
        </p:spPr>
      </p:pic>
      <p:pic>
        <p:nvPicPr>
          <p:cNvPr id="115" name="object 14" descr=""/>
          <p:cNvPicPr/>
          <p:nvPr/>
        </p:nvPicPr>
        <p:blipFill>
          <a:blip r:embed="rId4"/>
          <a:stretch/>
        </p:blipFill>
        <p:spPr>
          <a:xfrm>
            <a:off x="127800" y="4750560"/>
            <a:ext cx="1923480" cy="2040840"/>
          </a:xfrm>
          <a:prstGeom prst="rect">
            <a:avLst/>
          </a:prstGeom>
          <a:ln w="0">
            <a:noFill/>
          </a:ln>
        </p:spPr>
      </p:pic>
      <p:pic>
        <p:nvPicPr>
          <p:cNvPr id="116" name="object 15" descr=""/>
          <p:cNvPicPr/>
          <p:nvPr/>
        </p:nvPicPr>
        <p:blipFill>
          <a:blip r:embed="rId5"/>
          <a:stretch/>
        </p:blipFill>
        <p:spPr>
          <a:xfrm>
            <a:off x="2195640" y="2050920"/>
            <a:ext cx="2418840" cy="2069640"/>
          </a:xfrm>
          <a:prstGeom prst="rect">
            <a:avLst/>
          </a:prstGeom>
          <a:ln w="0">
            <a:noFill/>
          </a:ln>
        </p:spPr>
      </p:pic>
      <p:pic>
        <p:nvPicPr>
          <p:cNvPr id="117" name="object 16" descr=""/>
          <p:cNvPicPr/>
          <p:nvPr/>
        </p:nvPicPr>
        <p:blipFill>
          <a:blip r:embed="rId6"/>
          <a:stretch/>
        </p:blipFill>
        <p:spPr>
          <a:xfrm>
            <a:off x="2195640" y="4250880"/>
            <a:ext cx="2418840" cy="260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TextShape 2"/>
          <p:cNvSpPr txBox="1"/>
          <p:nvPr/>
        </p:nvSpPr>
        <p:spPr>
          <a:xfrm>
            <a:off x="784800" y="685800"/>
            <a:ext cx="5793120" cy="1485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89000"/>
              </a:lnSpc>
            </a:pPr>
            <a:r>
              <a:rPr b="1" lang="uk-UA" sz="3400" spc="-1" strike="noStrike">
                <a:solidFill>
                  <a:srgbClr val="191b0e"/>
                </a:solidFill>
                <a:latin typeface="Franklin Gothic Book"/>
              </a:rPr>
              <a:t>Проведення ремонтних робіт та закупівля медичного обладнання</a:t>
            </a:r>
            <a:endParaRPr b="0" lang="en-US" sz="3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0" name="TextShape 3"/>
          <p:cNvSpPr txBox="1"/>
          <p:nvPr/>
        </p:nvSpPr>
        <p:spPr>
          <a:xfrm>
            <a:off x="784800" y="2286000"/>
            <a:ext cx="5793120" cy="3580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400" spc="-1" strike="noStrike">
                <a:solidFill>
                  <a:srgbClr val="191b0e"/>
                </a:solidFill>
                <a:latin typeface="Franklin Gothic Book"/>
              </a:rPr>
              <a:t>Замінено 164,0 м.п. водогінних труб</a:t>
            </a:r>
            <a:endParaRPr b="0" lang="en-US" sz="14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400" spc="-1" strike="noStrike">
                <a:solidFill>
                  <a:srgbClr val="191b0e"/>
                </a:solidFill>
                <a:latin typeface="Franklin Gothic Book"/>
              </a:rPr>
              <a:t>Проведено ремонт хірургічного відділення №2 і заміна вікон</a:t>
            </a:r>
            <a:endParaRPr b="0" lang="en-US" sz="14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400" spc="-1" strike="noStrike">
                <a:solidFill>
                  <a:srgbClr val="191b0e"/>
                </a:solidFill>
                <a:latin typeface="Franklin Gothic Book"/>
              </a:rPr>
              <a:t>Проведено ремонт терапевтично-неврологічного відділення (залиття стяжки та покладення плитки в коридорах)</a:t>
            </a:r>
            <a:endParaRPr b="0" lang="en-US" sz="14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400" spc="-1" strike="noStrike">
                <a:solidFill>
                  <a:srgbClr val="191b0e"/>
                </a:solidFill>
                <a:latin typeface="Franklin Gothic Book"/>
              </a:rPr>
              <a:t>Ремонт паліативного відділення (шпаклювання і фарбування стін)</a:t>
            </a:r>
            <a:endParaRPr b="0" lang="en-US" sz="14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400" spc="-1" strike="noStrike">
                <a:solidFill>
                  <a:srgbClr val="191b0e"/>
                </a:solidFill>
                <a:latin typeface="Franklin Gothic Book"/>
              </a:rPr>
              <a:t>Встановлення кисневої станції ємністю 3,0 тони кисню</a:t>
            </a:r>
            <a:endParaRPr b="0" lang="en-US" sz="14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400" spc="-1" strike="noStrike">
                <a:solidFill>
                  <a:srgbClr val="191b0e"/>
                </a:solidFill>
                <a:latin typeface="Franklin Gothic Book"/>
              </a:rPr>
              <a:t>Ремонт 3 кабінетів та ремонт системи водопостачання поліклінічного відділення</a:t>
            </a:r>
            <a:endParaRPr b="0" lang="en-US" sz="14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uk-UA" sz="1400" spc="-1" strike="noStrike">
                <a:solidFill>
                  <a:srgbClr val="191b0e"/>
                </a:solidFill>
                <a:latin typeface="Franklin Gothic Book"/>
              </a:rPr>
              <a:t>Отримано генератор та сонячну електростанцію для ЛАЗПСМ с. Деревня</a:t>
            </a:r>
            <a:endParaRPr b="0" lang="en-US" sz="14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tabLst>
                <a:tab algn="l" pos="0"/>
              </a:tabLst>
            </a:pPr>
            <a:endParaRPr b="0" lang="en-US" sz="14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7383600" y="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2" name="Picture 2" descr="C:\Users\admin\Downloads\Telegram Desktop\photo_2023-10-18_13-32-13.jpg"/>
          <p:cNvPicPr/>
          <p:nvPr/>
        </p:nvPicPr>
        <p:blipFill>
          <a:blip r:embed="rId1"/>
          <a:stretch/>
        </p:blipFill>
        <p:spPr>
          <a:xfrm>
            <a:off x="8098560" y="643320"/>
            <a:ext cx="3606480" cy="270468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3" descr="C:\Users\admin\Downloads\Telegram Desktop\photo_2023-10-18_13-32-18.jpg"/>
          <p:cNvPicPr/>
          <p:nvPr/>
        </p:nvPicPr>
        <p:blipFill>
          <a:blip r:embed="rId2"/>
          <a:stretch/>
        </p:blipFill>
        <p:spPr>
          <a:xfrm>
            <a:off x="8098560" y="3509280"/>
            <a:ext cx="3606480" cy="270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914400" y="257400"/>
            <a:ext cx="10872360" cy="805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89000"/>
              </a:lnSpc>
            </a:pPr>
            <a:r>
              <a:rPr b="0" lang="ru-RU" sz="4400" spc="-106" strike="noStrike">
                <a:solidFill>
                  <a:srgbClr val="191b0e"/>
                </a:solidFill>
                <a:latin typeface="Georgia"/>
              </a:rPr>
              <a:t>Нова</a:t>
            </a:r>
            <a:r>
              <a:rPr b="0" lang="ru-RU" sz="4400" spc="24" strike="noStrike">
                <a:solidFill>
                  <a:srgbClr val="191b0e"/>
                </a:solidFill>
                <a:latin typeface="Georgia"/>
              </a:rPr>
              <a:t> </a:t>
            </a:r>
            <a:r>
              <a:rPr b="0" lang="ru-RU" sz="4400" spc="-35" strike="noStrike">
                <a:solidFill>
                  <a:srgbClr val="191b0e"/>
                </a:solidFill>
                <a:latin typeface="Georgia"/>
              </a:rPr>
              <a:t>і</a:t>
            </a:r>
            <a:r>
              <a:rPr b="0" lang="ru-RU" sz="4400" spc="24" strike="noStrike">
                <a:solidFill>
                  <a:srgbClr val="191b0e"/>
                </a:solidFill>
                <a:latin typeface="Georgia"/>
              </a:rPr>
              <a:t> </a:t>
            </a:r>
            <a:r>
              <a:rPr b="0" lang="ru-RU" sz="4400" spc="-72" strike="noStrike">
                <a:solidFill>
                  <a:srgbClr val="191b0e"/>
                </a:solidFill>
                <a:latin typeface="Georgia"/>
              </a:rPr>
              <a:t>сучасна</a:t>
            </a:r>
            <a:r>
              <a:rPr b="0" lang="ru-RU" sz="4400" spc="24" strike="noStrike">
                <a:solidFill>
                  <a:srgbClr val="191b0e"/>
                </a:solidFill>
                <a:latin typeface="Georgia"/>
              </a:rPr>
              <a:t> </a:t>
            </a:r>
            <a:r>
              <a:rPr b="0" lang="ru-RU" sz="4400" spc="-58" strike="noStrike">
                <a:solidFill>
                  <a:srgbClr val="191b0e"/>
                </a:solidFill>
                <a:latin typeface="Georgia"/>
              </a:rPr>
              <a:t>амбулаторія</a:t>
            </a:r>
            <a:r>
              <a:rPr b="0" lang="ru-RU" sz="4400" spc="24" strike="noStrike">
                <a:solidFill>
                  <a:srgbClr val="191b0e"/>
                </a:solidFill>
                <a:latin typeface="Georgia"/>
              </a:rPr>
              <a:t> </a:t>
            </a:r>
            <a:r>
              <a:rPr b="0" lang="ru-RU" sz="4400" spc="-72" strike="noStrike">
                <a:solidFill>
                  <a:srgbClr val="191b0e"/>
                </a:solidFill>
                <a:latin typeface="Georgia"/>
              </a:rPr>
              <a:t>в</a:t>
            </a:r>
            <a:r>
              <a:rPr b="0" lang="ru-RU" sz="4400" spc="26" strike="noStrike">
                <a:solidFill>
                  <a:srgbClr val="191b0e"/>
                </a:solidFill>
                <a:latin typeface="Georgia"/>
              </a:rPr>
              <a:t> </a:t>
            </a:r>
            <a:r>
              <a:rPr b="0" lang="ru-RU" sz="4400" spc="-63" strike="noStrike">
                <a:solidFill>
                  <a:srgbClr val="191b0e"/>
                </a:solidFill>
                <a:latin typeface="Georgia"/>
              </a:rPr>
              <a:t>с.</a:t>
            </a:r>
            <a:r>
              <a:rPr b="0" lang="ru-RU" sz="4400" spc="24" strike="noStrike">
                <a:solidFill>
                  <a:srgbClr val="191b0e"/>
                </a:solidFill>
                <a:latin typeface="Georgia"/>
              </a:rPr>
              <a:t> </a:t>
            </a:r>
            <a:r>
              <a:rPr b="0" lang="ru-RU" sz="4400" spc="-77" strike="noStrike">
                <a:solidFill>
                  <a:srgbClr val="191b0e"/>
                </a:solidFill>
                <a:latin typeface="Georgia"/>
              </a:rPr>
              <a:t>Деревня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063723993"/>
              </p:ext>
            </p:extLst>
          </p:nvPr>
        </p:nvGraphicFramePr>
        <p:xfrm>
          <a:off x="807480" y="728640"/>
          <a:ext cx="11207880" cy="37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25" name="object 19" descr="Зображення, що містить у приміщенні, стіна, кімната, раковина&#10;&#10;Автоматично згенерований опис"/>
          <p:cNvPicPr/>
          <p:nvPr/>
        </p:nvPicPr>
        <p:blipFill>
          <a:blip r:embed="rId5"/>
          <a:stretch/>
        </p:blipFill>
        <p:spPr>
          <a:xfrm>
            <a:off x="2895120" y="3925440"/>
            <a:ext cx="2361960" cy="2369160"/>
          </a:xfrm>
          <a:prstGeom prst="rect">
            <a:avLst/>
          </a:prstGeom>
          <a:ln w="0">
            <a:noFill/>
          </a:ln>
        </p:spPr>
      </p:pic>
      <p:pic>
        <p:nvPicPr>
          <p:cNvPr id="126" name="object 20" descr="Зображення, що містить одежа, особа, взуття, просто неба&#10;&#10;Автоматично згенерований опис"/>
          <p:cNvPicPr/>
          <p:nvPr/>
        </p:nvPicPr>
        <p:blipFill>
          <a:blip r:embed="rId6"/>
          <a:stretch/>
        </p:blipFill>
        <p:spPr>
          <a:xfrm>
            <a:off x="9727200" y="4513320"/>
            <a:ext cx="2288160" cy="2369160"/>
          </a:xfrm>
          <a:prstGeom prst="rect">
            <a:avLst/>
          </a:prstGeom>
          <a:ln w="0">
            <a:noFill/>
          </a:ln>
        </p:spPr>
      </p:pic>
      <p:pic>
        <p:nvPicPr>
          <p:cNvPr id="127" name="object 21" descr="Зображення, що містить у приміщенні, стіна, ліжко, сцена&#10;&#10;Автоматично згенерований опис"/>
          <p:cNvPicPr/>
          <p:nvPr/>
        </p:nvPicPr>
        <p:blipFill>
          <a:blip r:embed="rId7"/>
          <a:stretch/>
        </p:blipFill>
        <p:spPr>
          <a:xfrm>
            <a:off x="636120" y="4809240"/>
            <a:ext cx="2288160" cy="2095200"/>
          </a:xfrm>
          <a:prstGeom prst="rect">
            <a:avLst/>
          </a:prstGeom>
          <a:ln w="0">
            <a:noFill/>
          </a:ln>
        </p:spPr>
      </p:pic>
      <p:pic>
        <p:nvPicPr>
          <p:cNvPr id="128" name="object 22" descr="Зображення, що містить у приміщенні, стіна, підлога, раковина&#10;&#10;Автоматично згенерований опис"/>
          <p:cNvPicPr/>
          <p:nvPr/>
        </p:nvPicPr>
        <p:blipFill>
          <a:blip r:embed="rId8"/>
          <a:stretch/>
        </p:blipFill>
        <p:spPr>
          <a:xfrm>
            <a:off x="5012280" y="2529720"/>
            <a:ext cx="2428200" cy="2279160"/>
          </a:xfrm>
          <a:prstGeom prst="rect">
            <a:avLst/>
          </a:prstGeom>
          <a:ln w="0">
            <a:noFill/>
          </a:ln>
        </p:spPr>
      </p:pic>
      <p:pic>
        <p:nvPicPr>
          <p:cNvPr id="129" name="object 23" descr="Зображення, що містить одежа, особа, небо, просто неба&#10;&#10;Автоматично згенерований опис"/>
          <p:cNvPicPr/>
          <p:nvPr/>
        </p:nvPicPr>
        <p:blipFill>
          <a:blip r:embed="rId9"/>
          <a:stretch/>
        </p:blipFill>
        <p:spPr>
          <a:xfrm>
            <a:off x="8698320" y="2675880"/>
            <a:ext cx="2361960" cy="2133360"/>
          </a:xfrm>
          <a:prstGeom prst="rect">
            <a:avLst/>
          </a:prstGeom>
          <a:ln w="0">
            <a:noFill/>
          </a:ln>
        </p:spPr>
      </p:pic>
      <p:pic>
        <p:nvPicPr>
          <p:cNvPr id="130" name="object 24" descr="Зображення, що містить просто неба, хмара, небо, будівля&#10;&#10;Автоматично згенерований опис"/>
          <p:cNvPicPr/>
          <p:nvPr/>
        </p:nvPicPr>
        <p:blipFill>
          <a:blip r:embed="rId10"/>
          <a:stretch/>
        </p:blipFill>
        <p:spPr>
          <a:xfrm>
            <a:off x="6654960" y="4510440"/>
            <a:ext cx="2233080" cy="225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{44AB5CCE-3156-42D3-B2C8-63EE166FB608}tf10001105</Template>
  <TotalTime>3</TotalTime>
  <Application>LibreOffice/7.0.0.3$Windows_X86_64 LibreOffice_project/8061b3e9204bef6b321a21033174034a5e2ea88e</Application>
  <Words>852</Words>
  <Paragraphs>159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2024-05-08T05:32:26Z</dcterms:created>
  <dc:creator>Христина Голінка</dc:creator>
  <dc:description/>
  <dc:language>uk-UA</dc:language>
  <cp:lastModifiedBy/>
  <dcterms:modified xsi:type="dcterms:W3CDTF">2024-05-09T11:54:42Z</dcterms:modified>
  <cp:revision>4</cp:revision>
  <dc:subject/>
  <dc:title>КНП «Жовківська лікарня»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