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8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</p:sldIdLst>
  <p:sldSz cx="12192000" cy="6858000"/>
  <p:notesSz cx="6797675" cy="9926638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7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16805AD-516F-4E81-A4A3-6976A1A1A39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8008E570-D30E-408A-9A6D-5F22D5E1725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B2F1FCF9-7BFA-48CA-874F-FA133AA3E8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A20CE-8150-47CE-A9C0-86DAB1B388E5}" type="datetimeFigureOut">
              <a:rPr lang="uk-UA" smtClean="0"/>
              <a:t>20.03.2026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B8947A01-3ED3-4E42-89D7-E6C23E0706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9E8F2839-4EF5-4339-9A10-B4C5CB0AED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80616-1247-467C-887F-B7ABEEC7AE3C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674855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5405DAC-005C-4FF6-9029-FC778EE15E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BB8D8332-1D25-419D-A326-FB93580338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5BE9A9D4-1280-4D5D-AF00-ED483C0398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A20CE-8150-47CE-A9C0-86DAB1B388E5}" type="datetimeFigureOut">
              <a:rPr lang="uk-UA" smtClean="0"/>
              <a:t>20.03.2026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3FFDC206-2A3F-4016-9E4B-CFE5B0C1E6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06A50169-6A13-424B-8AA5-4CCAC147B4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80616-1247-467C-887F-B7ABEEC7AE3C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343773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>
            <a:extLst>
              <a:ext uri="{FF2B5EF4-FFF2-40B4-BE49-F238E27FC236}">
                <a16:creationId xmlns:a16="http://schemas.microsoft.com/office/drawing/2014/main" id="{31DC3929-D867-4FBB-91FE-57072D850FA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9749359E-08D2-4F7B-9714-39DA22F73D1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7475E59F-3D95-48F1-BD6E-8921FA082F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A20CE-8150-47CE-A9C0-86DAB1B388E5}" type="datetimeFigureOut">
              <a:rPr lang="uk-UA" smtClean="0"/>
              <a:t>20.03.2026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AF52EF42-3F83-4BEB-A098-83C25C0CC6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8F396A2C-C4EE-4C5B-B973-307DF3FE88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80616-1247-467C-887F-B7ABEEC7AE3C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438403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118B803-990D-4F46-B27B-FEAC8FC7F0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9C50857-EA08-490B-9721-2B665405FD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0E28F46A-C68D-4D91-9788-858BD15594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A20CE-8150-47CE-A9C0-86DAB1B388E5}" type="datetimeFigureOut">
              <a:rPr lang="uk-UA" smtClean="0"/>
              <a:t>20.03.2026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6665086E-CA89-4FFA-8343-90D78E31BC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C0389E03-B5CC-40E1-9579-6494156B7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80616-1247-467C-887F-B7ABEEC7AE3C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4919501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93AE856-1AD6-47AC-9D3D-1D5789C307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B9D996BD-1726-4E9C-8699-2BA3980296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5ED820B6-B33E-4457-8D1B-90D89025BE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A20CE-8150-47CE-A9C0-86DAB1B388E5}" type="datetimeFigureOut">
              <a:rPr lang="uk-UA" smtClean="0"/>
              <a:t>20.03.2026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A9AF1FE4-0F63-4049-8066-6533872C7D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1A0C856D-E0E3-48C8-BCB5-51B22495B7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80616-1247-467C-887F-B7ABEEC7AE3C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194893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FB76B92-82BD-4F48-B84A-FC7BC50D85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F7DFCC8D-FC32-4180-AE1E-39AC3878138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9BD9F952-7AF9-48EA-BD69-1268C2B172D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719DAC8C-48F2-4391-9DE2-65C906FEB0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A20CE-8150-47CE-A9C0-86DAB1B388E5}" type="datetimeFigureOut">
              <a:rPr lang="uk-UA" smtClean="0"/>
              <a:t>20.03.2026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84D5083F-A90C-4264-B196-21086144C7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FBF8CF07-8312-4860-BA02-8BB5218C91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80616-1247-467C-887F-B7ABEEC7AE3C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546873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8337C40-2C78-47E6-A2D3-C0BFAECF55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C00AA329-15A5-4F6C-B838-671B5E7E5C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980685C2-04BB-4613-8402-EE1BD2D086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тексту 4">
            <a:extLst>
              <a:ext uri="{FF2B5EF4-FFF2-40B4-BE49-F238E27FC236}">
                <a16:creationId xmlns:a16="http://schemas.microsoft.com/office/drawing/2014/main" id="{CD25CBF5-389D-4ECB-93E3-CF442557097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Місце для вмісту 5">
            <a:extLst>
              <a:ext uri="{FF2B5EF4-FFF2-40B4-BE49-F238E27FC236}">
                <a16:creationId xmlns:a16="http://schemas.microsoft.com/office/drawing/2014/main" id="{C13BB4F9-6BD2-4589-93A8-7C9C35E2517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7" name="Місце для дати 6">
            <a:extLst>
              <a:ext uri="{FF2B5EF4-FFF2-40B4-BE49-F238E27FC236}">
                <a16:creationId xmlns:a16="http://schemas.microsoft.com/office/drawing/2014/main" id="{3A57BC21-F343-4428-9352-6DFCF678AF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A20CE-8150-47CE-A9C0-86DAB1B388E5}" type="datetimeFigureOut">
              <a:rPr lang="uk-UA" smtClean="0"/>
              <a:t>20.03.2026</a:t>
            </a:fld>
            <a:endParaRPr lang="uk-UA"/>
          </a:p>
        </p:txBody>
      </p:sp>
      <p:sp>
        <p:nvSpPr>
          <p:cNvPr id="8" name="Місце для нижнього колонтитула 7">
            <a:extLst>
              <a:ext uri="{FF2B5EF4-FFF2-40B4-BE49-F238E27FC236}">
                <a16:creationId xmlns:a16="http://schemas.microsoft.com/office/drawing/2014/main" id="{B3B6686E-6088-4E01-A3C0-3A53E000BE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Місце для номера слайда 8">
            <a:extLst>
              <a:ext uri="{FF2B5EF4-FFF2-40B4-BE49-F238E27FC236}">
                <a16:creationId xmlns:a16="http://schemas.microsoft.com/office/drawing/2014/main" id="{BEE0C60A-0758-4C03-9621-0CB8ABB6D1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80616-1247-467C-887F-B7ABEEC7AE3C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544725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17F4236-A03C-4A00-96A0-FD689268D4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дати 2">
            <a:extLst>
              <a:ext uri="{FF2B5EF4-FFF2-40B4-BE49-F238E27FC236}">
                <a16:creationId xmlns:a16="http://schemas.microsoft.com/office/drawing/2014/main" id="{9A1D383A-B41F-4DA1-88C4-D7A45DAA32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A20CE-8150-47CE-A9C0-86DAB1B388E5}" type="datetimeFigureOut">
              <a:rPr lang="uk-UA" smtClean="0"/>
              <a:t>20.03.2026</a:t>
            </a:fld>
            <a:endParaRPr lang="uk-UA"/>
          </a:p>
        </p:txBody>
      </p:sp>
      <p:sp>
        <p:nvSpPr>
          <p:cNvPr id="4" name="Місце для нижнього колонтитула 3">
            <a:extLst>
              <a:ext uri="{FF2B5EF4-FFF2-40B4-BE49-F238E27FC236}">
                <a16:creationId xmlns:a16="http://schemas.microsoft.com/office/drawing/2014/main" id="{44731009-906D-41E7-9E7A-95B03A830C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Місце для номера слайда 4">
            <a:extLst>
              <a:ext uri="{FF2B5EF4-FFF2-40B4-BE49-F238E27FC236}">
                <a16:creationId xmlns:a16="http://schemas.microsoft.com/office/drawing/2014/main" id="{9BCFB161-DFBD-41E5-9355-1AD84AB78B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80616-1247-467C-887F-B7ABEEC7AE3C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525792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>
            <a:extLst>
              <a:ext uri="{FF2B5EF4-FFF2-40B4-BE49-F238E27FC236}">
                <a16:creationId xmlns:a16="http://schemas.microsoft.com/office/drawing/2014/main" id="{B6EAE8E3-AB3E-48A5-A706-2D05CCA7C7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A20CE-8150-47CE-A9C0-86DAB1B388E5}" type="datetimeFigureOut">
              <a:rPr lang="uk-UA" smtClean="0"/>
              <a:t>20.03.2026</a:t>
            </a:fld>
            <a:endParaRPr lang="uk-UA"/>
          </a:p>
        </p:txBody>
      </p:sp>
      <p:sp>
        <p:nvSpPr>
          <p:cNvPr id="3" name="Місце для нижнього колонтитула 2">
            <a:extLst>
              <a:ext uri="{FF2B5EF4-FFF2-40B4-BE49-F238E27FC236}">
                <a16:creationId xmlns:a16="http://schemas.microsoft.com/office/drawing/2014/main" id="{670854A9-5082-413F-8E05-09B509F544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0FA70EEC-E69B-4343-A614-0BE038F497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80616-1247-467C-887F-B7ABEEC7AE3C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647246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0F3CF35-B823-447F-959D-613B316E7D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A172AEF0-8768-45A9-AFE7-C45227B23E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61B999F5-0FB1-4162-8396-109852F98C9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FDC0E301-CAD0-49D8-9B6B-B4F5B2A018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A20CE-8150-47CE-A9C0-86DAB1B388E5}" type="datetimeFigureOut">
              <a:rPr lang="uk-UA" smtClean="0"/>
              <a:t>20.03.2026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58F5553B-BD2B-4BB0-9569-305293386B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551C2DEF-FC4E-4C52-8E22-DDD259FD55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80616-1247-467C-887F-B7ABEEC7AE3C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46062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F10476F-68AF-44CD-95F6-3FF9D1843C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зображення 2">
            <a:extLst>
              <a:ext uri="{FF2B5EF4-FFF2-40B4-BE49-F238E27FC236}">
                <a16:creationId xmlns:a16="http://schemas.microsoft.com/office/drawing/2014/main" id="{843A9ACE-60AC-43F1-9A89-063D0EA6B0E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14EA39A0-A6C3-456E-BE65-F65EF516AA2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ECFC7132-D106-49D8-8B08-9F05805B11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A20CE-8150-47CE-A9C0-86DAB1B388E5}" type="datetimeFigureOut">
              <a:rPr lang="uk-UA" smtClean="0"/>
              <a:t>20.03.2026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A8EFD9D1-434D-4639-B6BC-9C63496B64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F80EE009-2D43-41AF-AB21-4451C052AE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80616-1247-467C-887F-B7ABEEC7AE3C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7190158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>
            <a:extLst>
              <a:ext uri="{FF2B5EF4-FFF2-40B4-BE49-F238E27FC236}">
                <a16:creationId xmlns:a16="http://schemas.microsoft.com/office/drawing/2014/main" id="{B7664D36-D066-4BDA-A65B-2A8CD7A96D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5AFDA8C0-FE96-441B-BD42-53BEC3D229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706FB55F-C82F-4E5D-81CF-EFB50C2C1CD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AA20CE-8150-47CE-A9C0-86DAB1B388E5}" type="datetimeFigureOut">
              <a:rPr lang="uk-UA" smtClean="0"/>
              <a:t>20.03.2026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7C4A000E-3C76-4C86-B1BA-EDF5C058D71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09DC9C2B-5A50-41B6-AB3E-38439A48759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B80616-1247-467C-887F-B7ABEEC7AE3C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466735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85E0C4AD-DFEE-45F5-AD10-F8853C8CBC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Оцінка ефективності реалізації Антикорупційної програми  Жовківської міської територіальної громади за 2025 рік</a:t>
            </a:r>
          </a:p>
        </p:txBody>
      </p:sp>
      <p:sp>
        <p:nvSpPr>
          <p:cNvPr id="5" name="Місце для вмісту 4">
            <a:extLst>
              <a:ext uri="{FF2B5EF4-FFF2-40B4-BE49-F238E27FC236}">
                <a16:creationId xmlns:a16="http://schemas.microsoft.com/office/drawing/2014/main" id="{B25E0D14-E4F6-4F87-A523-979FE05FD3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kumimoji="0" lang="uk-UA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публічні закупівлі</a:t>
            </a:r>
            <a:r>
              <a:rPr lang="uk-UA" sz="2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сфера земельних відносин;</a:t>
            </a:r>
          </a:p>
          <a:p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сфера освіти;</a:t>
            </a:r>
          </a:p>
          <a:p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сфера архітектури, містобудування та культурної спадщини;</a:t>
            </a:r>
          </a:p>
          <a:p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управління нерухомим комунальним майном;</a:t>
            </a:r>
          </a:p>
          <a:p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депутатська діяльність;</a:t>
            </a:r>
          </a:p>
          <a:p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 персоналом та діяльність уповноваженої особи з питань запобігання та виявлення корупції в міській раді;</a:t>
            </a:r>
          </a:p>
          <a:p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робота комунальних установ, підприємств та організацій;</a:t>
            </a:r>
          </a:p>
          <a:p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гуманітарна допомога</a:t>
            </a:r>
          </a:p>
          <a:p>
            <a:pPr marL="0" indent="0"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8618655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1186F33-1392-4AA6-BD4B-7CBF2F3943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02281"/>
          </a:xfrm>
        </p:spPr>
        <p:txBody>
          <a:bodyPr>
            <a:normAutofit/>
          </a:bodyPr>
          <a:lstStyle/>
          <a:p>
            <a:pPr marL="228600" marR="0" lvl="0" indent="-22860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tabLst/>
              <a:defRPr/>
            </a:pP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Корупційні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роботі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комунальних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організацій</a:t>
            </a:r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D616EF45-8E23-4197-8AC8-B2BDCE181F6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19450" y="1367406"/>
            <a:ext cx="5444455" cy="4809557"/>
          </a:xfrm>
        </p:spPr>
        <p:txBody>
          <a:bodyPr>
            <a:normAutofit/>
          </a:bodyPr>
          <a:lstStyle/>
          <a:p>
            <a:pPr algn="ctr"/>
            <a:r>
              <a:rPr lang="uk-UA" sz="1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Ризики</a:t>
            </a:r>
          </a:p>
          <a:p>
            <a:pPr algn="just"/>
            <a:r>
              <a:rPr lang="uk-UA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Зловживаня</a:t>
            </a: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бездіяльність керівництва комунальних підприємств, пов’язані із неналежною реалізацією ОМС  функцій власника та уникнення відповідальності за неефективні управлінські рішення </a:t>
            </a:r>
          </a:p>
          <a:p>
            <a:pPr algn="just"/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Приховування публічної інформації щодо господарської діяльності комунального підприємства з метою обмеження громадського контролю</a:t>
            </a:r>
          </a:p>
          <a:p>
            <a:pPr algn="just"/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Призначення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керівниками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комунальних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підконтрольних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осіб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без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проведення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конкурсів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C9390B3E-9004-42AF-B487-4769C87A994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367406"/>
            <a:ext cx="5181600" cy="4809557"/>
          </a:xfrm>
        </p:spPr>
        <p:txBody>
          <a:bodyPr>
            <a:normAutofit/>
          </a:bodyPr>
          <a:lstStyle/>
          <a:p>
            <a:pPr algn="ctr"/>
            <a:r>
              <a:rPr lang="uk-UA" sz="18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Вжиті заходи</a:t>
            </a:r>
          </a:p>
          <a:p>
            <a:pPr algn="just"/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Створено єдиний відкритий портал зведеної інформації про діяльність комунальних підприємств, де  розміщено повний перелік підвідомчих комунальних підприємств (установ, організацій) з інформацією щодо їхніх виду діяльності, повноважень, біографії та складу керівництва КП, фінансових планів та звітності, результатів внутрішніх та зовнішніх перевірок тощо. </a:t>
            </a:r>
          </a:p>
          <a:p>
            <a:pPr algn="just"/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Надано доступ до єдиного порталу всім підпорядкованим підприємствам (установам, організаціям) та зобов’язано їх періодично оновлювати портал за результатами своєї діяльності актуальною інформацією. </a:t>
            </a:r>
          </a:p>
        </p:txBody>
      </p:sp>
    </p:spTree>
    <p:extLst>
      <p:ext uri="{BB962C8B-B14F-4D97-AF65-F5344CB8AC3E}">
        <p14:creationId xmlns:p14="http://schemas.microsoft.com/office/powerpoint/2010/main" val="24634163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C9F8D86-7F97-4E5B-B80C-098E9B25B0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4388" y="444617"/>
            <a:ext cx="10541000" cy="1065401"/>
          </a:xfrm>
        </p:spPr>
        <p:txBody>
          <a:bodyPr>
            <a:normAutofit/>
          </a:bodyPr>
          <a:lstStyle/>
          <a:p>
            <a:pPr marL="228600" marR="0" lvl="0" indent="-22860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tabLst/>
              <a:defRPr/>
            </a:pPr>
            <a:r>
              <a:rPr lang="uk-UA" sz="2700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У</a:t>
            </a:r>
            <a:r>
              <a:rPr kumimoji="0" lang="uk-UA" sz="2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правління персоналом та діяльність уповноваженої особи з питань запобігання та виявлення корупції в міській раді</a:t>
            </a:r>
            <a:endParaRPr lang="uk-UA" dirty="0"/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CE44CC35-D836-477F-A00D-0898AB23D1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6612" y="1384184"/>
            <a:ext cx="5160963" cy="360726"/>
          </a:xfrm>
        </p:spPr>
        <p:txBody>
          <a:bodyPr>
            <a:normAutofit fontScale="92500" lnSpcReduction="10000"/>
          </a:bodyPr>
          <a:lstStyle/>
          <a:p>
            <a:pPr algn="ctr"/>
            <a:r>
              <a:rPr lang="uk-UA" b="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Ризики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3760004A-4871-4EC9-B0ED-F3FF43F89DD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6611" y="1744910"/>
            <a:ext cx="4180006" cy="4748169"/>
          </a:xfrm>
        </p:spPr>
        <p:txBody>
          <a:bodyPr>
            <a:normAutofit/>
          </a:bodyPr>
          <a:lstStyle/>
          <a:p>
            <a:pPr algn="just"/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Призначення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посади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недоброчесних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та/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фахових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кандидатів</a:t>
            </a:r>
          </a:p>
          <a:p>
            <a:pPr algn="just"/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Упереджений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підхід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доплат та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премій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Неподання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несвоєчасного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подання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декларацій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осіб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уповноважених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функцій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місцевого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самоврядування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Подання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завідомо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недостовірних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відомостей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декларації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особи,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уповноваженої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функцій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місцевого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самоврядування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Відсутність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каналів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повідомлення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про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корупцію</a:t>
            </a:r>
            <a:endParaRPr lang="uk-UA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Місце для тексту 4">
            <a:extLst>
              <a:ext uri="{FF2B5EF4-FFF2-40B4-BE49-F238E27FC236}">
                <a16:creationId xmlns:a16="http://schemas.microsoft.com/office/drawing/2014/main" id="{08CD895D-B884-4762-B80D-85024898F8F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94424" y="1510019"/>
            <a:ext cx="5160963" cy="360726"/>
          </a:xfrm>
        </p:spPr>
        <p:txBody>
          <a:bodyPr>
            <a:normAutofit fontScale="92500" lnSpcReduction="10000"/>
          </a:bodyPr>
          <a:lstStyle/>
          <a:p>
            <a:pPr algn="ctr"/>
            <a:r>
              <a:rPr lang="uk-UA" b="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Вжиті заходи</a:t>
            </a:r>
          </a:p>
        </p:txBody>
      </p:sp>
      <p:sp>
        <p:nvSpPr>
          <p:cNvPr id="6" name="Місце для вмісту 5">
            <a:extLst>
              <a:ext uri="{FF2B5EF4-FFF2-40B4-BE49-F238E27FC236}">
                <a16:creationId xmlns:a16="http://schemas.microsoft.com/office/drawing/2014/main" id="{E651723D-8A2D-42B8-A8E3-01EAE951FEC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704514" y="1812022"/>
            <a:ext cx="5771625" cy="4957894"/>
          </a:xfrm>
        </p:spPr>
        <p:txBody>
          <a:bodyPr>
            <a:noAutofit/>
          </a:bodyPr>
          <a:lstStyle/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ru-RU" sz="16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Готується</a:t>
            </a:r>
            <a:r>
              <a:rPr lang="ru-RU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проект </a:t>
            </a:r>
            <a:r>
              <a:rPr lang="ru-RU" sz="16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розпорядження</a:t>
            </a:r>
            <a:r>
              <a:rPr kumimoji="0" lang="ru-RU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ru-RU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щодо</a:t>
            </a:r>
            <a:r>
              <a:rPr kumimoji="0" lang="ru-RU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ru-RU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процедури</a:t>
            </a:r>
            <a:r>
              <a:rPr kumimoji="0" lang="ru-RU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ru-RU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проведення</a:t>
            </a:r>
            <a:r>
              <a:rPr kumimoji="0" lang="ru-RU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конкурсу </a:t>
            </a:r>
            <a:r>
              <a:rPr kumimoji="0" lang="ru-RU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із</a:t>
            </a:r>
            <a:r>
              <a:rPr kumimoji="0" lang="ru-RU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ru-RU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вичерпним</a:t>
            </a:r>
            <a:r>
              <a:rPr kumimoji="0" lang="ru-RU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ru-RU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переліком</a:t>
            </a:r>
            <a:r>
              <a:rPr kumimoji="0" lang="ru-RU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ru-RU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документів</a:t>
            </a:r>
            <a:r>
              <a:rPr kumimoji="0" lang="ru-RU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і </a:t>
            </a:r>
            <a:r>
              <a:rPr kumimoji="0" lang="ru-RU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критеріїв</a:t>
            </a:r>
            <a:r>
              <a:rPr kumimoji="0" lang="ru-RU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ru-RU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відбору</a:t>
            </a:r>
            <a:r>
              <a:rPr kumimoji="0" lang="ru-RU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 </a:t>
            </a:r>
            <a:r>
              <a:rPr kumimoji="0" lang="ru-RU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проведення</a:t>
            </a:r>
            <a:r>
              <a:rPr kumimoji="0" lang="ru-RU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конкурсу </a:t>
            </a:r>
            <a:r>
              <a:rPr kumimoji="0" lang="ru-RU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публічно</a:t>
            </a:r>
            <a:r>
              <a:rPr kumimoji="0" lang="ru-RU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. </a:t>
            </a:r>
            <a:endParaRPr lang="uk-UA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Затверджено в новій редакції Положення про порядок преміювання працівників виконавчих органів Жовківської міської ради із визначенням показників преміювання/</a:t>
            </a:r>
            <a:r>
              <a:rPr lang="uk-UA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депреміювання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Здійснено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перевірку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кандидатів на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доброчесність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антикорупційним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уповноваженим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Антикорупційна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уповноважена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візує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розпорядчі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документів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розпорядження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проект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рішення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виконкому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сесії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</a:p>
          <a:p>
            <a:pPr algn="just"/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Затверджено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кодекс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етичної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поведінки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посадових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осіб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Жовківської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міської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ради,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виконавчих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органів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керівників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працівників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комунальних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2025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році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100%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працівників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Жовківської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міської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ради подали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щорічні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декларації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сайті Жовківської міської ради в розділі корупція є можливість повідомити про корупцію – електронною поштою, телефоном </a:t>
            </a:r>
          </a:p>
        </p:txBody>
      </p:sp>
    </p:spTree>
    <p:extLst>
      <p:ext uri="{BB962C8B-B14F-4D97-AF65-F5344CB8AC3E}">
        <p14:creationId xmlns:p14="http://schemas.microsoft.com/office/powerpoint/2010/main" val="5422868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70B9A65-5FBF-4DA0-A6A3-1C972F14D0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9" y="494950"/>
            <a:ext cx="10515600" cy="939567"/>
          </a:xfrm>
        </p:spPr>
        <p:txBody>
          <a:bodyPr>
            <a:normAutofit/>
          </a:bodyPr>
          <a:lstStyle/>
          <a:p>
            <a:pPr marL="228600" marR="0" lvl="0" indent="-22860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tabLst/>
              <a:defRPr/>
            </a:pPr>
            <a:r>
              <a:rPr lang="uk-UA" sz="2400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Г</a:t>
            </a:r>
            <a:r>
              <a:rPr kumimoji="0" lang="uk-UA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уманітарна</a:t>
            </a:r>
            <a:r>
              <a:rPr kumimoji="0" lang="uk-UA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допомога</a:t>
            </a:r>
            <a:endParaRPr lang="uk-UA" dirty="0"/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8C6F5FE7-EB2B-46D6-974E-60B1EDB6AD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46620" y="1149293"/>
            <a:ext cx="5250955" cy="763398"/>
          </a:xfrm>
        </p:spPr>
        <p:txBody>
          <a:bodyPr>
            <a:normAutofit/>
          </a:bodyPr>
          <a:lstStyle/>
          <a:p>
            <a:pPr algn="ctr"/>
            <a:r>
              <a:rPr lang="uk-UA" b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Ризики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563B7F68-3D30-47E3-A1E1-A9C9061E8E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6611" y="1996581"/>
            <a:ext cx="3240439" cy="4193082"/>
          </a:xfrm>
        </p:spPr>
        <p:txBody>
          <a:bodyPr>
            <a:normAutofit/>
          </a:bodyPr>
          <a:lstStyle/>
          <a:p>
            <a:pPr algn="just"/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Передавання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гуманітарної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невідповідним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цільовим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призначенням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гуманітарної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політичної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агітації</a:t>
            </a:r>
            <a:endParaRPr lang="uk-UA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Місце для тексту 4">
            <a:extLst>
              <a:ext uri="{FF2B5EF4-FFF2-40B4-BE49-F238E27FC236}">
                <a16:creationId xmlns:a16="http://schemas.microsoft.com/office/drawing/2014/main" id="{66022FD8-8BF2-42DF-A0CA-1DC0D049C97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04433" y="1149293"/>
            <a:ext cx="4969035" cy="763398"/>
          </a:xfrm>
        </p:spPr>
        <p:txBody>
          <a:bodyPr/>
          <a:lstStyle/>
          <a:p>
            <a:pPr algn="ctr"/>
            <a:r>
              <a:rPr lang="uk-UA" b="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Вжиті заходи</a:t>
            </a:r>
          </a:p>
        </p:txBody>
      </p:sp>
      <p:sp>
        <p:nvSpPr>
          <p:cNvPr id="6" name="Місце для вмісту 5">
            <a:extLst>
              <a:ext uri="{FF2B5EF4-FFF2-40B4-BE49-F238E27FC236}">
                <a16:creationId xmlns:a16="http://schemas.microsoft.com/office/drawing/2014/main" id="{EDDBE7F4-FAD2-4B67-8901-2A7D3DAF4B7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654181" y="1912691"/>
            <a:ext cx="5701208" cy="4276972"/>
          </a:xfrm>
        </p:spPr>
        <p:txBody>
          <a:bodyPr>
            <a:normAutofit/>
          </a:bodyPr>
          <a:lstStyle/>
          <a:p>
            <a:pPr algn="just"/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Ведеться бухгалтерський облік приходу та розподілу гуманітарної допомоги. Передача гуманітарної допомоги здійснюється за погодженням виконкому/сесії;</a:t>
            </a:r>
          </a:p>
          <a:p>
            <a:pPr algn="just"/>
            <a:r>
              <a:rPr lang="uk-UA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Прозора звітність про наявність і розподіл гуманітарної допомоги оприлюднюється на сайті відкритих даних Львівщини (</a:t>
            </a:r>
            <a:r>
              <a:rPr lang="uk-UA" sz="1800" b="0" i="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Таблиця містить інформацію про дату отримання найменування, кількість, вартість благодійної допомоги, її набувача й благодійника, реквізити актів приймання-передачі (за наявності), стан використання)</a:t>
            </a:r>
            <a:r>
              <a:rPr lang="uk-UA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uk-UA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7333373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0AD8850-1656-4272-A651-B970C06458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00276"/>
          </a:xfrm>
        </p:spPr>
        <p:txBody>
          <a:bodyPr/>
          <a:lstStyle/>
          <a:p>
            <a:pPr marL="228600" marR="0" lvl="0" indent="-22860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tabLst/>
              <a:defRPr/>
            </a:pPr>
            <a:r>
              <a:rPr lang="uk-UA" sz="2600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</a:t>
            </a:r>
            <a:r>
              <a:rPr kumimoji="0" lang="uk-UA" sz="2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ублічні</a:t>
            </a:r>
            <a:r>
              <a:rPr kumimoji="0" lang="uk-UA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закупівлі</a:t>
            </a: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D96864B-9416-4EDC-B7AF-5F2F600C5C3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89202" y="897622"/>
            <a:ext cx="2550952" cy="4697835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ru-RU" sz="20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Ризики</a:t>
            </a: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Завищення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очікуваної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вартості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закупівлях</a:t>
            </a:r>
            <a:endParaRPr lang="ru-RU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Завищення обсягів закупівлі</a:t>
            </a:r>
          </a:p>
          <a:p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Поділ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одного предмета для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укладення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прямих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договорів</a:t>
            </a:r>
            <a:endParaRPr lang="ru-RU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Укрупнення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предмета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закупівлі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мінімізації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конкуренції</a:t>
            </a:r>
            <a:endParaRPr lang="en-US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Закупівля товарів, які не є важливими для функціонування ОМС, їх підрозділів чи відділів</a:t>
            </a:r>
            <a:endParaRPr lang="en-US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21FC5194-D0BF-4EF3-9B60-5165E911D2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691156" y="998290"/>
            <a:ext cx="7662644" cy="5092117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uk-UA" sz="18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Результати виконання та вжитті заходи</a:t>
            </a:r>
            <a:endParaRPr lang="en-US" sz="1800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Розроблена внутрішня політика </a:t>
            </a:r>
            <a:r>
              <a:rPr lang="uk-UA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закупівель</a:t>
            </a:r>
            <a:r>
              <a:rPr lang="uk-UA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де передбачено детальну регламентацію прав та обов'язків відповідальних осіб замовника.</a:t>
            </a:r>
            <a:r>
              <a:rPr lang="uk-UA" sz="19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uk-UA" sz="1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Рішенням сесії Жовківської міської ради від 14.11.2025 року № 12 затверджено  внутрішню політику </a:t>
            </a:r>
            <a:r>
              <a:rPr kumimoji="0" lang="uk-UA" sz="19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закупівель</a:t>
            </a:r>
            <a:r>
              <a:rPr kumimoji="0" lang="uk-UA" sz="1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.</a:t>
            </a:r>
            <a:endParaRPr lang="uk-UA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Перед формування очікуваної вартості закупівлі товарів кожна закупівля </a:t>
            </a:r>
            <a:r>
              <a:rPr lang="uk-UA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промоніторина</a:t>
            </a:r>
            <a:r>
              <a:rPr lang="uk-UA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предмет ринкових цін за допомогою відкритих джерел, </a:t>
            </a:r>
            <a:r>
              <a:rPr lang="en-US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prozorro.gov.ua </a:t>
            </a:r>
            <a:r>
              <a:rPr lang="uk-UA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або </a:t>
            </a:r>
            <a:r>
              <a:rPr lang="uk-UA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допоможіних</a:t>
            </a:r>
            <a:r>
              <a:rPr lang="uk-UA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сервісів (наприклад: </a:t>
            </a:r>
            <a:r>
              <a:rPr lang="en-US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bi.prozorro.org, clarity-project.info, acm-ua.org)</a:t>
            </a:r>
            <a:r>
              <a:rPr lang="uk-UA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Проводяться попередні ринкові консультації мінімум з двома постачальниками/підрядниками тощо. Технічні завдання для проведення тендеру чіткі і зрозумілі. Немає зауважень збоку учасників тендеру щодо незрозумілості, нечіткості технічних завдань чи наявності ознак укрупнення закупівлі. В 2025 році скарг від учасників в Антимонопольний комітет України не надходило.</a:t>
            </a:r>
          </a:p>
          <a:p>
            <a:pPr algn="just"/>
            <a:r>
              <a:rPr lang="uk-UA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2025 році проведено 11 конкурентних відкритих торгів з особливостями на очікувану вартість  40 075 908,00 грн.</a:t>
            </a:r>
            <a:r>
              <a:rPr lang="en-US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із яких 7 </a:t>
            </a:r>
            <a:r>
              <a:rPr lang="uk-UA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закупівель</a:t>
            </a:r>
            <a:r>
              <a:rPr lang="uk-UA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укладені договори та виконані роботи,  економія коштів за результатами торгів склала 6 436 872,92 грн. </a:t>
            </a:r>
          </a:p>
        </p:txBody>
      </p:sp>
    </p:spTree>
    <p:extLst>
      <p:ext uri="{BB962C8B-B14F-4D97-AF65-F5344CB8AC3E}">
        <p14:creationId xmlns:p14="http://schemas.microsoft.com/office/powerpoint/2010/main" val="20577969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Місце для вмісту 6">
            <a:extLst>
              <a:ext uri="{FF2B5EF4-FFF2-40B4-BE49-F238E27FC236}">
                <a16:creationId xmlns:a16="http://schemas.microsoft.com/office/drawing/2014/main" id="{8CB5C2DA-2EB2-424B-A5B8-AFB98F3ABA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035106" y="494949"/>
            <a:ext cx="7281644" cy="5780016"/>
          </a:xfrm>
        </p:spPr>
        <p:txBody>
          <a:bodyPr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r>
              <a:rPr kumimoji="0" lang="uk-UA" sz="18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Результати виконання та вжитті заходи</a:t>
            </a:r>
            <a:endParaRPr lang="uk-UA" sz="1800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рішенням замовника на кожну процедуру відкриті торги з особливостями утворюється робоча група у складі працівників замовника, для розгляду тендерних пропозицій.</a:t>
            </a:r>
          </a:p>
          <a:p>
            <a:pPr algn="just"/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</a:t>
            </a:r>
            <a:r>
              <a:rPr lang="uk-UA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закупівлях</a:t>
            </a: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2025 році проведено 3 </a:t>
            </a:r>
            <a:r>
              <a:rPr lang="uk-UA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моніторинги</a:t>
            </a: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Держаудитслужбою</a:t>
            </a: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у двох </a:t>
            </a:r>
            <a:r>
              <a:rPr lang="uk-UA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закупівлях</a:t>
            </a: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порушення не виявлені, в одній закупівлі виявлені порушення невідповідність технічним вимогам  пропозиції Учасника із документами  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Уповноважена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особа раз на квартал проходить 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навчання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підвищення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кваліфікації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sz="1800" b="1" i="0" dirty="0">
              <a:solidFill>
                <a:srgbClr val="2070D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1800" b="1" i="0" dirty="0">
                <a:solidFill>
                  <a:srgbClr val="2070D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UA-2025-09-15-013338-a</a:t>
            </a:r>
            <a:r>
              <a:rPr lang="uk-UA" sz="1800" b="1" i="0" dirty="0">
                <a:solidFill>
                  <a:srgbClr val="2070D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суму 3 600 746 грн.  – порушення не виявлені</a:t>
            </a:r>
          </a:p>
          <a:p>
            <a:pPr algn="just"/>
            <a:r>
              <a:rPr lang="en-US" sz="1800" b="1" i="0" dirty="0">
                <a:solidFill>
                  <a:srgbClr val="2070D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UA-2025-09-03-002670-a</a:t>
            </a:r>
            <a:r>
              <a:rPr lang="uk-UA" sz="1800" b="1" i="0" dirty="0">
                <a:solidFill>
                  <a:srgbClr val="2070D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суму 13 010 558 грн. </a:t>
            </a:r>
            <a:r>
              <a:rPr kumimoji="0" lang="uk-UA" sz="1800" b="1" i="0" u="none" strike="noStrike" kern="1200" cap="none" spc="0" normalizeH="0" baseline="0" noProof="0" dirty="0">
                <a:ln>
                  <a:noFill/>
                </a:ln>
                <a:solidFill>
                  <a:srgbClr val="2070D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порушення не виявлені</a:t>
            </a:r>
          </a:p>
          <a:p>
            <a:pPr algn="just"/>
            <a:r>
              <a:rPr lang="uk-UA" sz="1800" b="1" dirty="0">
                <a:solidFill>
                  <a:srgbClr val="2070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закупівлі на суму </a:t>
            </a:r>
            <a:r>
              <a:rPr kumimoji="0" lang="uk-UA" sz="1800" b="1" i="0" u="none" strike="noStrike" kern="1200" cap="none" spc="0" normalizeH="0" baseline="0" noProof="0" dirty="0">
                <a:ln>
                  <a:noFill/>
                </a:ln>
                <a:solidFill>
                  <a:srgbClr val="2070D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13 010 558 грн.</a:t>
            </a:r>
            <a:r>
              <a:rPr lang="uk-UA" sz="1800" b="1" dirty="0">
                <a:solidFill>
                  <a:srgbClr val="2070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i="0" dirty="0">
                <a:solidFill>
                  <a:srgbClr val="2070D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UA-2025-05-26-012566-a </a:t>
            </a:r>
            <a:r>
              <a:rPr lang="uk-UA" sz="1800" b="1" dirty="0">
                <a:solidFill>
                  <a:srgbClr val="2070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результатами моніторингу Замовник та учасник розірвали договір без проведення робіт та оплати.</a:t>
            </a:r>
            <a:endParaRPr lang="uk-UA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Заголовок 4">
            <a:extLst>
              <a:ext uri="{FF2B5EF4-FFF2-40B4-BE49-F238E27FC236}">
                <a16:creationId xmlns:a16="http://schemas.microsoft.com/office/drawing/2014/main" id="{812C3ED1-FA20-4495-9B93-F8D82272F1C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36563" y="302004"/>
            <a:ext cx="3355261" cy="5874959"/>
          </a:xfrm>
        </p:spPr>
        <p:txBody>
          <a:bodyPr>
            <a:normAutofit fontScale="97500"/>
          </a:bodyPr>
          <a:lstStyle/>
          <a:p>
            <a:pPr marL="0" indent="0" algn="ctr">
              <a:buNone/>
            </a:pP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sz="18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Ризики</a:t>
            </a:r>
            <a:endParaRPr lang="ru-RU" sz="18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Нечіткість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предмета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закупівлі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умов договору для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обмеження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конкуренції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Дискримінаційні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умови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тендерної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документації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обмеження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конкуренції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Фаворитизм при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укладенні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прямих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договорів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конкретним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постачальником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Необ’єктивність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упередженість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розгляді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тендерної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пропозиції</a:t>
            </a:r>
            <a:endParaRPr lang="uk-UA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74809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DA173F6-BD94-4E14-833C-523BC33A15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ОСВІТА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2F1C51EE-CEFC-456B-919F-BD830E75C3B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199" y="1350629"/>
            <a:ext cx="2727121" cy="4647500"/>
          </a:xfrm>
        </p:spPr>
        <p:txBody>
          <a:bodyPr>
            <a:normAutofit/>
          </a:bodyPr>
          <a:lstStyle/>
          <a:p>
            <a:pPr algn="ctr"/>
            <a:r>
              <a:rPr lang="ru-RU" sz="21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Ризики</a:t>
            </a:r>
            <a:endParaRPr lang="ru-RU" sz="21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Зловживання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час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зарахування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дітей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ЗДО</a:t>
            </a:r>
          </a:p>
          <a:p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Відсутність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чіткого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механізму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конкурсного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відбору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посаду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директорів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закладів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дошкільної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освіти</a:t>
            </a:r>
            <a:endParaRPr lang="ru-RU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Упереджений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бюджетних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коштів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закладами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освіти</a:t>
            </a:r>
            <a:endParaRPr lang="uk-UA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F61EFF67-FF15-4F0E-B42A-B86C57517B1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563611" y="1350629"/>
            <a:ext cx="6790189" cy="4826334"/>
          </a:xfrm>
        </p:spPr>
        <p:txBody>
          <a:bodyPr>
            <a:normAutofit/>
          </a:bodyPr>
          <a:lstStyle/>
          <a:p>
            <a:pPr algn="ctr"/>
            <a:r>
              <a:rPr lang="uk-UA" sz="18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Вжиті заходи</a:t>
            </a:r>
          </a:p>
          <a:p>
            <a:pPr algn="just"/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діє єдина прозора система зарахування у дошкільний заклад у 3-х Жовківських ЗДО,  відбулося відкриття  двох дошкільних закладів у с. Воля-Висоцька та с. В'язова, які розвантажили Жовківські садочки;</a:t>
            </a:r>
            <a:r>
              <a:rPr lang="uk-UA" sz="180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/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сайті Жовківської міської ради та відкритих даних Львівщини є оприлюднені д</a:t>
            </a:r>
            <a:r>
              <a:rPr lang="uk-UA" sz="180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ані про черги дітей у дошкільні навчальні заклади Жовківської міської територіальної громади</a:t>
            </a:r>
            <a:endParaRPr lang="uk-UA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черговій сесії затвердили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положення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конкурс на посади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директорів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ЗДО в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новій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редакції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протягом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тижня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-два 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будуть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оголошені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конкурси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дирекорів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ЗДО,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найближчим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часом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будуть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оголошені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проводитися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конкурси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11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директорів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ЗЗСО.</a:t>
            </a:r>
          </a:p>
          <a:p>
            <a:pPr algn="just"/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Планування на новий бюджетний рік коштів здійснюється на підставі службових записок директорів спільно із фінансовим відділом, відділом освіти, освітянською депутатською  комісією разом із  директорами ЗДО, ЗЗСО та </a:t>
            </a:r>
            <a:r>
              <a:rPr lang="uk-UA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позашкілля</a:t>
            </a: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9215976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47BB519-3BB4-40A3-9882-F5FCD75796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СФЕРА ЗЕМЕЛЬНИХ ВІДНОСИН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2566FB33-2F79-42A8-8BDC-EC82C39B58A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62731" y="1191237"/>
            <a:ext cx="2910980" cy="4985726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ru-RU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Ризики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Фактичне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користування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земельними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ділянками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без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правоустановлюючих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документів</a:t>
            </a:r>
            <a:endParaRPr lang="ru-RU" sz="2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Користування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земельною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ділянкою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після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закінчення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строку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дії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договору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оренди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землі</a:t>
            </a:r>
            <a:endParaRPr lang="ru-RU" sz="2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Самовільне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зайняття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земель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державної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комунальної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власності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"за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згоди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посадових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осіб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 </a:t>
            </a:r>
            <a:endParaRPr lang="uk-UA" sz="2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42702FEF-D282-485D-BDD9-74C4DDCBBC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749180" y="1249960"/>
            <a:ext cx="7604620" cy="5608039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uk-UA" sz="24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Вжиті заходи </a:t>
            </a:r>
          </a:p>
          <a:p>
            <a:pPr algn="just"/>
            <a:r>
              <a:rPr lang="uk-UA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Проводиться  інвентаризація земельних ділянок комунальної форми власності, також інформація про фактичних землекористувачів земельних ділянок</a:t>
            </a:r>
          </a:p>
          <a:p>
            <a:pPr>
              <a:defRPr/>
            </a:pPr>
            <a:r>
              <a:rPr lang="uk-UA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сайті Жовківської міської ради наявна інформація у розділі відкриті </a:t>
            </a:r>
            <a:r>
              <a:rPr kumimoji="0" lang="uk-UA" sz="21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дані за посиланням: </a:t>
            </a: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https://zhovkva-rada.gov.ua/dijalnist-radi/vidkriti-dani.html</a:t>
            </a:r>
            <a:endParaRPr kumimoji="0" lang="uk-UA" sz="21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Реєстр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діючих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договорів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оренди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земельних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ділянок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1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комунальної власності, </a:t>
            </a:r>
          </a:p>
          <a:p>
            <a:pPr>
              <a:defRPr/>
            </a:pPr>
            <a:r>
              <a:rPr lang="uk-UA" sz="21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перелік земельних ділянок, що пропонуються для передачі у власність громадян та юридичних осіб або для надання у користування, зокрема інформація про земельну ділянку, її адреса координати, площа, опис розміщення, цільове призначення.</a:t>
            </a:r>
          </a:p>
          <a:p>
            <a:pPr>
              <a:defRPr/>
            </a:pPr>
            <a:r>
              <a:rPr lang="uk-UA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судовому порядку за фактичне використання земельних ділянок без правовстановлюючих документів на підставі службових записок земельного відділу, юридичний відділ у 2025 році стягнув суму - 2 722 000 грн. в бюджет громади з фактичних користувачів, що в подальшому їх стимулювало викупляти земельні ділянки, оформляти право власно/оренди на них таким чином ми мінімізували зазначені ризики по безкоштовному користуванні земельних ділянок фактичними землекористувачами</a:t>
            </a:r>
            <a:r>
              <a:rPr lang="uk-UA" sz="21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uk-UA" sz="2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02957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434B7A3-44DF-4B4E-B755-486967A025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3673" y="385894"/>
            <a:ext cx="10801715" cy="604008"/>
          </a:xfrm>
        </p:spPr>
        <p:txBody>
          <a:bodyPr>
            <a:normAutofit/>
          </a:bodyPr>
          <a:lstStyle/>
          <a:p>
            <a:pPr algn="ctr"/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СФЕРА ЗЕМЕЛЬНИХ ВІДНОСИН</a:t>
            </a:r>
            <a:endParaRPr lang="uk-UA" sz="2400" dirty="0"/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A7FFDBA9-E53C-437E-A7E2-9C8E225CDD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53673" y="989902"/>
            <a:ext cx="5443903" cy="738231"/>
          </a:xfrm>
        </p:spPr>
        <p:txBody>
          <a:bodyPr>
            <a:noAutofit/>
          </a:bodyPr>
          <a:lstStyle/>
          <a:p>
            <a:r>
              <a:rPr lang="uk-UA" b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Ризики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BA0C5FB5-78EF-458B-914E-059B462B0B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53672" y="1728133"/>
            <a:ext cx="2927759" cy="4832058"/>
          </a:xfrm>
        </p:spPr>
        <p:txBody>
          <a:bodyPr>
            <a:normAutofit/>
          </a:bodyPr>
          <a:lstStyle/>
          <a:p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Передача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землі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оренду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без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проведення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торгів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Незаконне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відчуження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користування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(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оренда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земель водного фонду</a:t>
            </a:r>
          </a:p>
          <a:p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Внесення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неправдивої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інформації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земельний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лот для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уникнення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конкурентної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процедури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аукціону</a:t>
            </a:r>
            <a:endParaRPr lang="uk-UA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Місце для тексту 4">
            <a:extLst>
              <a:ext uri="{FF2B5EF4-FFF2-40B4-BE49-F238E27FC236}">
                <a16:creationId xmlns:a16="http://schemas.microsoft.com/office/drawing/2014/main" id="{2A437B7D-9D79-4092-BBF8-E70EFDD0D1D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997577" y="989902"/>
            <a:ext cx="3817542" cy="604008"/>
          </a:xfrm>
        </p:spPr>
        <p:txBody>
          <a:bodyPr>
            <a:normAutofit/>
          </a:bodyPr>
          <a:lstStyle/>
          <a:p>
            <a:pPr algn="ctr"/>
            <a:r>
              <a:rPr lang="uk-UA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Вжиті заходи</a:t>
            </a:r>
          </a:p>
        </p:txBody>
      </p:sp>
      <p:sp>
        <p:nvSpPr>
          <p:cNvPr id="6" name="Місце для вмісту 5">
            <a:extLst>
              <a:ext uri="{FF2B5EF4-FFF2-40B4-BE49-F238E27FC236}">
                <a16:creationId xmlns:a16="http://schemas.microsoft.com/office/drawing/2014/main" id="{2597FC29-7DAF-43DE-B8E2-9E08D773D7D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597167" y="1728133"/>
            <a:ext cx="6758221" cy="4461530"/>
          </a:xfrm>
        </p:spPr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Передача в </a:t>
            </a:r>
            <a:r>
              <a:rPr kumimoji="0" lang="ru-RU" sz="18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оренду</a:t>
            </a: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ru-RU" sz="18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земельних</a:t>
            </a: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ru-RU" sz="18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ділянок</a:t>
            </a: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та земель водного фонду, продаж таких </a:t>
            </a:r>
            <a:r>
              <a:rPr kumimoji="0" lang="ru-RU" sz="18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земельних</a:t>
            </a: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ru-RU" sz="18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ділянок</a:t>
            </a: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ru-RU" sz="18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виключно</a:t>
            </a: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та </a:t>
            </a:r>
            <a:r>
              <a:rPr kumimoji="0" lang="ru-RU" sz="18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лише</a:t>
            </a: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через </a:t>
            </a:r>
            <a:r>
              <a:rPr kumimoji="0" lang="ru-RU" sz="18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майданчик</a:t>
            </a: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"</a:t>
            </a:r>
            <a:r>
              <a:rPr kumimoji="0" lang="ru-RU" sz="18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Прозорро</a:t>
            </a: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. </a:t>
            </a:r>
            <a:r>
              <a:rPr kumimoji="0" lang="ru-RU" sz="18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Продажі</a:t>
            </a: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". </a:t>
            </a:r>
            <a:endParaRPr kumimoji="0" lang="ru-RU" sz="18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В 2025 </a:t>
            </a:r>
            <a:r>
              <a:rPr kumimoji="0" lang="ru-RU" sz="18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році</a:t>
            </a: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проведено 110 </a:t>
            </a:r>
            <a:r>
              <a:rPr kumimoji="0" lang="ru-RU" sz="18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аукціонів</a:t>
            </a: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uk-UA" sz="1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Право оренди земельної ділянки 74 аукціони з яких: 50 не відбулося, 24 відбулися та  завершені.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uk-UA" sz="1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Продаж земельних ділянок у власність оголошено 36 із яких: 24 аукціони не відбулися 12 відбулись. Сума коштів за продаж земельних ділянок на торгах у бюджет Жовківської ТГ склала 12 401 374 грн. 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Земельні ділянки, які пропонуються до продажу через аукціон рішенням сесії надається дозвіл на проведення експертної грошової оцінки такої земельної ділянки, із оголошенням аукціону на продаж. </a:t>
            </a:r>
            <a:endParaRPr kumimoji="0" lang="uk-UA" sz="18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9717552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B4741EF-6CCB-4A41-9492-3A48196437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Сфера архітектури, містобудування та культурної спадщини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A19B22B7-58A9-4EEF-A4F2-F939C095F0A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199" y="1342240"/>
            <a:ext cx="2676787" cy="4901836"/>
          </a:xfrm>
        </p:spPr>
        <p:txBody>
          <a:bodyPr>
            <a:normAutofit fontScale="62500" lnSpcReduction="20000"/>
          </a:bodyPr>
          <a:lstStyle/>
          <a:p>
            <a:pPr algn="ctr"/>
            <a:r>
              <a:rPr lang="ru-RU" sz="29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Ризики</a:t>
            </a:r>
            <a:r>
              <a:rPr lang="ru-RU" sz="29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проєктування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детальних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планів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територій</a:t>
            </a:r>
            <a:endParaRPr lang="ru-RU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Видача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будівельного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паспорта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забудови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земельної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ділянки</a:t>
            </a:r>
            <a:endParaRPr lang="ru-RU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Надання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дозволів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розміщення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зовнішньої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реклами</a:t>
            </a:r>
            <a:endParaRPr lang="ru-RU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Видача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паспорта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прив’язки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тимчасових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споруд</a:t>
            </a:r>
            <a:endParaRPr lang="uk-UA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70801248-2AB4-4365-8109-363C3CC3071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018327" y="1275127"/>
            <a:ext cx="7335473" cy="4901836"/>
          </a:xfrm>
        </p:spPr>
        <p:txBody>
          <a:bodyPr>
            <a:normAutofit fontScale="62500" lnSpcReduction="20000"/>
          </a:bodyPr>
          <a:lstStyle/>
          <a:p>
            <a:pPr algn="ctr"/>
            <a:r>
              <a:rPr lang="uk-UA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Вжиті заходи </a:t>
            </a:r>
          </a:p>
          <a:p>
            <a:r>
              <a:rPr lang="uk-UA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Забезпечено відкритий доступ  до містобудівної документації на сайті Жовківської міської ради. Проводяться та транслюються громадські слухання.  Розміщується на сайті оголошення про проведення таких слухань. На сайті оприлюднюється  протокол громадських слухань. </a:t>
            </a:r>
          </a:p>
          <a:p>
            <a:r>
              <a:rPr lang="ru-RU" sz="230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Дані</a:t>
            </a:r>
            <a:r>
              <a:rPr lang="ru-RU" sz="230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230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видані</a:t>
            </a:r>
            <a:r>
              <a:rPr lang="ru-RU" sz="230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будівельні</a:t>
            </a:r>
            <a:r>
              <a:rPr lang="ru-RU" sz="230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паспорти</a:t>
            </a:r>
            <a:r>
              <a:rPr lang="ru-RU" sz="230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містяться</a:t>
            </a:r>
            <a:r>
              <a:rPr lang="ru-RU" sz="230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30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сайті</a:t>
            </a:r>
            <a:r>
              <a:rPr lang="ru-RU" sz="230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міської</a:t>
            </a:r>
            <a:r>
              <a:rPr lang="ru-RU" sz="230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ради та </a:t>
            </a:r>
            <a:r>
              <a:rPr kumimoji="0" lang="uk-UA" sz="23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на місцевому порталі відкритих даних Львівщини. </a:t>
            </a:r>
            <a:r>
              <a:rPr lang="uk-UA" sz="230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Набір містить перелік будівельних паспортів забудови земельної ділянки, Жовківської міської ради. Зокрема, інформацію про замовників, уповноважений орган, видані документи, об’єкти будівництва тощо.</a:t>
            </a:r>
          </a:p>
          <a:p>
            <a:r>
              <a:rPr lang="ru-RU" sz="230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Розроблено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затверджено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230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орядок</a:t>
            </a:r>
            <a:r>
              <a:rPr lang="ru-RU" sz="230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видачі</a:t>
            </a:r>
            <a:r>
              <a:rPr lang="ru-RU" sz="230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дозволів</a:t>
            </a:r>
            <a:r>
              <a:rPr lang="ru-RU" sz="230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30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розміщення</a:t>
            </a:r>
            <a:r>
              <a:rPr lang="ru-RU" sz="230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зовнішньої</a:t>
            </a:r>
            <a:r>
              <a:rPr lang="ru-RU" sz="230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реклами</a:t>
            </a:r>
            <a:r>
              <a:rPr lang="ru-RU" sz="230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30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чітко</a:t>
            </a:r>
            <a:r>
              <a:rPr lang="ru-RU" sz="230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прописаним</a:t>
            </a:r>
            <a:r>
              <a:rPr lang="ru-RU" sz="230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дотриманням</a:t>
            </a:r>
            <a:r>
              <a:rPr lang="ru-RU" sz="230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вимог</a:t>
            </a:r>
            <a:r>
              <a:rPr lang="ru-RU" sz="230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30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строків</a:t>
            </a:r>
            <a:r>
              <a:rPr lang="ru-RU" sz="230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30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встановлених</a:t>
            </a:r>
            <a:r>
              <a:rPr lang="ru-RU" sz="230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законодавством</a:t>
            </a:r>
            <a:r>
              <a:rPr lang="ru-RU" sz="230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та </a:t>
            </a:r>
            <a:r>
              <a:rPr lang="ru-RU" sz="230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відсутністю</a:t>
            </a:r>
            <a:r>
              <a:rPr lang="ru-RU" sz="230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дискримінаційних</a:t>
            </a:r>
            <a:r>
              <a:rPr lang="ru-RU" sz="230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умов. </a:t>
            </a:r>
          </a:p>
          <a:p>
            <a:r>
              <a:rPr lang="ru-RU" sz="230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Встановлені</a:t>
            </a:r>
            <a:r>
              <a:rPr lang="ru-RU" sz="230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єдині</a:t>
            </a:r>
            <a:r>
              <a:rPr lang="ru-RU" sz="230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вимоги</a:t>
            </a:r>
            <a:r>
              <a:rPr lang="ru-RU" sz="230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30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обмеження</a:t>
            </a:r>
            <a:r>
              <a:rPr lang="ru-RU" sz="230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30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всіх</a:t>
            </a:r>
            <a:r>
              <a:rPr lang="ru-RU" sz="230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заявників</a:t>
            </a:r>
            <a:r>
              <a:rPr lang="ru-RU" sz="230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30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розміщення</a:t>
            </a:r>
            <a:r>
              <a:rPr lang="ru-RU" sz="230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зовнішньої</a:t>
            </a:r>
            <a:r>
              <a:rPr lang="ru-RU" sz="230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реклами</a:t>
            </a:r>
            <a:r>
              <a:rPr lang="ru-RU" sz="230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30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публікація</a:t>
            </a:r>
            <a:r>
              <a:rPr lang="ru-RU" sz="230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30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30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вебсайті</a:t>
            </a:r>
            <a:r>
              <a:rPr lang="ru-RU" sz="230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30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Інформація</a:t>
            </a:r>
            <a:r>
              <a:rPr lang="ru-RU" sz="230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230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рекламні</a:t>
            </a:r>
            <a:r>
              <a:rPr lang="ru-RU" sz="230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засоби</a:t>
            </a:r>
            <a:r>
              <a:rPr lang="ru-RU" sz="230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розміщені</a:t>
            </a:r>
            <a:r>
              <a:rPr lang="ru-RU" sz="230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30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розділі</a:t>
            </a:r>
            <a:r>
              <a:rPr lang="ru-RU" sz="230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відкриті</a:t>
            </a:r>
            <a:r>
              <a:rPr lang="ru-RU" sz="230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дані</a:t>
            </a:r>
            <a:r>
              <a:rPr lang="ru-RU" sz="230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на </a:t>
            </a:r>
            <a:r>
              <a:rPr lang="ru-RU" sz="230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сайті</a:t>
            </a:r>
            <a:r>
              <a:rPr lang="ru-RU" sz="230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Жовківської</a:t>
            </a:r>
            <a:r>
              <a:rPr lang="ru-RU" sz="230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міської</a:t>
            </a:r>
            <a:r>
              <a:rPr lang="ru-RU" sz="230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ради (</a:t>
            </a:r>
            <a:r>
              <a:rPr lang="ru-RU" sz="230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дані</a:t>
            </a:r>
            <a:r>
              <a:rPr lang="ru-RU" sz="230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230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місце</a:t>
            </a:r>
            <a:r>
              <a:rPr lang="ru-RU" sz="230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розміщення</a:t>
            </a:r>
            <a:r>
              <a:rPr lang="ru-RU" sz="230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рекламного </a:t>
            </a:r>
            <a:r>
              <a:rPr lang="ru-RU" sz="230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засобу</a:t>
            </a:r>
            <a:r>
              <a:rPr lang="ru-RU" sz="230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30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30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вид і </a:t>
            </a:r>
            <a:r>
              <a:rPr lang="ru-RU" sz="230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розміри</a:t>
            </a:r>
            <a:r>
              <a:rPr lang="ru-RU" sz="230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30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найменування</a:t>
            </a:r>
            <a:r>
              <a:rPr lang="ru-RU" sz="230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розповсюджувача</a:t>
            </a:r>
            <a:r>
              <a:rPr lang="ru-RU" sz="230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зовнішньої</a:t>
            </a:r>
            <a:r>
              <a:rPr lang="ru-RU" sz="230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реклами</a:t>
            </a:r>
            <a:r>
              <a:rPr lang="ru-RU" sz="230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номер телефону </a:t>
            </a:r>
            <a:r>
              <a:rPr lang="ru-RU" sz="230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розміщувача</a:t>
            </a:r>
            <a:r>
              <a:rPr lang="ru-RU" sz="230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реклами</a:t>
            </a:r>
            <a:r>
              <a:rPr lang="ru-RU" sz="230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адреса </a:t>
            </a:r>
            <a:r>
              <a:rPr lang="ru-RU" sz="230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електронної</a:t>
            </a:r>
            <a:r>
              <a:rPr lang="ru-RU" sz="230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пошти</a:t>
            </a:r>
            <a:r>
              <a:rPr lang="ru-RU" sz="230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дата </a:t>
            </a:r>
            <a:r>
              <a:rPr lang="ru-RU" sz="230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видачі</a:t>
            </a:r>
            <a:r>
              <a:rPr lang="ru-RU" sz="230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дозволу</a:t>
            </a:r>
            <a:r>
              <a:rPr lang="ru-RU" sz="230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строк </a:t>
            </a:r>
            <a:r>
              <a:rPr lang="ru-RU" sz="230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30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дії</a:t>
            </a:r>
            <a:r>
              <a:rPr lang="ru-RU" sz="230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номер і дата </a:t>
            </a:r>
            <a:r>
              <a:rPr lang="ru-RU" sz="230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укладення</a:t>
            </a:r>
            <a:r>
              <a:rPr lang="ru-RU" sz="230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договору, </a:t>
            </a:r>
            <a:r>
              <a:rPr lang="ru-RU" sz="230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230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місце</a:t>
            </a:r>
            <a:r>
              <a:rPr lang="ru-RU" sz="230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розміщення</a:t>
            </a:r>
            <a:r>
              <a:rPr lang="ru-RU" sz="230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рекламного </a:t>
            </a:r>
            <a:r>
              <a:rPr lang="ru-RU" sz="230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засобу</a:t>
            </a:r>
            <a:r>
              <a:rPr lang="ru-RU" sz="230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належить</a:t>
            </a:r>
            <a:r>
              <a:rPr lang="ru-RU" sz="230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30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комунальної</a:t>
            </a:r>
            <a:r>
              <a:rPr lang="ru-RU" sz="230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власності</a:t>
            </a:r>
            <a:r>
              <a:rPr lang="ru-RU" sz="230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r>
              <a:rPr lang="ru-RU" sz="230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Відділом</a:t>
            </a:r>
            <a:r>
              <a:rPr lang="ru-RU" sz="230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архітектури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містобудування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культурної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спадщини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RU" sz="230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озроблено</a:t>
            </a:r>
            <a:r>
              <a:rPr lang="ru-RU" sz="230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порядок  та </a:t>
            </a:r>
            <a:r>
              <a:rPr lang="ru-RU" sz="230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оприлюднено</a:t>
            </a:r>
            <a:r>
              <a:rPr lang="ru-RU" sz="230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30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сайті</a:t>
            </a:r>
            <a:r>
              <a:rPr lang="ru-RU" sz="230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алгоритм  </a:t>
            </a:r>
            <a:r>
              <a:rPr lang="ru-RU" sz="230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отримання</a:t>
            </a:r>
            <a:r>
              <a:rPr lang="ru-RU" sz="230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паспортів</a:t>
            </a:r>
            <a:r>
              <a:rPr lang="ru-RU" sz="230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прив’язки</a:t>
            </a:r>
            <a:r>
              <a:rPr lang="ru-RU" sz="230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ТС. </a:t>
            </a:r>
          </a:p>
          <a:p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сайті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Жовківської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міської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ради с</a:t>
            </a:r>
            <a:r>
              <a:rPr lang="ru-RU" sz="230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творено </a:t>
            </a:r>
            <a:r>
              <a:rPr lang="ru-RU" sz="230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публічний</a:t>
            </a:r>
            <a:r>
              <a:rPr lang="ru-RU" sz="230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реєстр</a:t>
            </a:r>
            <a:r>
              <a:rPr lang="ru-RU" sz="230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паспортів</a:t>
            </a:r>
            <a:r>
              <a:rPr lang="ru-RU" sz="230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прив’язки</a:t>
            </a:r>
            <a:r>
              <a:rPr lang="ru-RU" sz="230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ТС.</a:t>
            </a:r>
          </a:p>
          <a:p>
            <a:endParaRPr lang="uk-UA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62323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C4FAE47-0783-4B0E-8AC8-79FFAA14FD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6678" y="436228"/>
            <a:ext cx="10347121" cy="1065401"/>
          </a:xfrm>
        </p:spPr>
        <p:txBody>
          <a:bodyPr/>
          <a:lstStyle/>
          <a:p>
            <a:pPr algn="ctr"/>
            <a:r>
              <a:rPr lang="uk-UA" sz="2400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У</a:t>
            </a:r>
            <a:r>
              <a:rPr kumimoji="0" lang="uk-UA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правління нерухомим комунальним майном</a:t>
            </a: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51669835-8A64-42E9-A907-A2891CE212A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342240"/>
            <a:ext cx="2811011" cy="4834724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uk-UA" sz="19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Ризики</a:t>
            </a:r>
            <a:r>
              <a:rPr lang="uk-UA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Зволікання державної реєстрації нерухомого майна, що належить міській територіальній громаді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Неповна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недостовірна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яка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оприлюднюється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електронній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торговій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оголошенні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передачу майна в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оренду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аукціоні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Надання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площ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приміщень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лікарень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комерційну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оренду</a:t>
            </a:r>
            <a:endParaRPr lang="uk-UA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Відчуження нерухомого комунального майна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40E3EFAB-9F34-4BA1-B99D-35E0A1985C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817689" y="1283516"/>
            <a:ext cx="7536111" cy="4893447"/>
          </a:xfrm>
        </p:spPr>
        <p:txBody>
          <a:bodyPr>
            <a:normAutofit fontScale="92500" lnSpcReduction="10000"/>
          </a:bodyPr>
          <a:lstStyle/>
          <a:p>
            <a:pPr algn="ctr"/>
            <a:r>
              <a:rPr lang="uk-UA" sz="19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Вжиті заходи</a:t>
            </a:r>
          </a:p>
          <a:p>
            <a:pPr algn="just"/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громаді зареєстровано 80 % усього нерухомого комунального майна, процедура державної реєстрації на етапі завершення, більше того розпочалася процедура щодо виявлення безхазяйного майна та </a:t>
            </a:r>
            <a:r>
              <a:rPr lang="uk-UA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відумерлої</a:t>
            </a: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спадщини.</a:t>
            </a:r>
          </a:p>
          <a:p>
            <a:pPr algn="just"/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оголошення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передачу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нерухомого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майна в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оренду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оприлюднюється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сайті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Прозоро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Продажі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через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аукціон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перед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цим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обов’язково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проводиться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попередня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оцінка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об’єкта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виставляється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електронний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аукціон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оренди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затверджується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стартова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ціна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оголошенням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рішенням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сесії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(до прикладу до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аукціону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виставляється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будівля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вул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Лесі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Українки,1, то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експертна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грошова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оціка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проведена в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сумі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3,5 млн. грн.,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сесія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встановила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стартову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ціну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4,5 млн. грн.</a:t>
            </a:r>
            <a:endParaRPr lang="uk-UA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Проведено інвентаризацію наявного майна та забезпечено відкритий доступ до інформації про майно, яке перебуває на балансі лікарні.</a:t>
            </a:r>
            <a:r>
              <a:rPr lang="ru-RU" sz="180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Перелік</a:t>
            </a:r>
            <a:r>
              <a:rPr lang="ru-RU" sz="180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об’єктів</a:t>
            </a:r>
            <a:r>
              <a:rPr lang="ru-RU" sz="180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комунальної</a:t>
            </a:r>
            <a:r>
              <a:rPr lang="ru-RU" sz="180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власності</a:t>
            </a:r>
            <a:r>
              <a:rPr lang="ru-RU" sz="180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180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sz="180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sz="180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передані</a:t>
            </a:r>
            <a:r>
              <a:rPr lang="ru-RU" sz="180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80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оренду</a:t>
            </a:r>
            <a:r>
              <a:rPr lang="ru-RU" sz="180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перелік</a:t>
            </a:r>
            <a:r>
              <a:rPr lang="ru-RU" sz="180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об’єктів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передані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оренду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оприлюднені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відкритих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даних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сайті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Жовківської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міської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ради.</a:t>
            </a:r>
            <a:r>
              <a:rPr lang="ru-RU" sz="180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uk-UA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Передача в </a:t>
            </a:r>
            <a:r>
              <a:rPr kumimoji="0" lang="ru-RU" sz="18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оренду</a:t>
            </a: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ru-RU" sz="18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комунального</a:t>
            </a: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майна </a:t>
            </a:r>
            <a:r>
              <a:rPr kumimoji="0" lang="ru-RU" sz="18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відбувається</a:t>
            </a: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ru-RU" sz="18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виключно</a:t>
            </a: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через </a:t>
            </a:r>
            <a:r>
              <a:rPr kumimoji="0" lang="ru-RU" sz="18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аукціон</a:t>
            </a: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.</a:t>
            </a:r>
            <a:endParaRPr lang="uk-UA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18836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335D201-D45F-4E8B-8356-4683A1250F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1119" y="365125"/>
            <a:ext cx="10682681" cy="633165"/>
          </a:xfrm>
        </p:spPr>
        <p:txBody>
          <a:bodyPr>
            <a:normAutofit/>
          </a:bodyPr>
          <a:lstStyle/>
          <a:p>
            <a:pPr algn="ctr"/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Депутатська діяльність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FFDDCBE1-63F8-498D-9C64-B4F01522D56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10393" y="998290"/>
            <a:ext cx="3028425" cy="5178673"/>
          </a:xfrm>
        </p:spPr>
        <p:txBody>
          <a:bodyPr>
            <a:normAutofit/>
          </a:bodyPr>
          <a:lstStyle/>
          <a:p>
            <a:pPr algn="ctr"/>
            <a:r>
              <a:rPr lang="ru-RU" sz="1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Ризики</a:t>
            </a:r>
            <a:endParaRPr lang="ru-RU" sz="1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Ухвалення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рішень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депутатами в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умовах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конфлікту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інтересів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Можлива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недоброчесність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депутатів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депутаток 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міської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ради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час 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здійснення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своїх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повноважень</a:t>
            </a:r>
            <a:endParaRPr lang="uk-UA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23A1C8F8-8A44-4D26-81D7-05F526B1B58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665988" y="1057013"/>
            <a:ext cx="7687811" cy="5119950"/>
          </a:xfrm>
        </p:spPr>
        <p:txBody>
          <a:bodyPr>
            <a:normAutofit/>
          </a:bodyPr>
          <a:lstStyle/>
          <a:p>
            <a:pPr algn="ctr"/>
            <a:r>
              <a:rPr lang="uk-UA" sz="18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Вжиті заходи</a:t>
            </a:r>
          </a:p>
          <a:p>
            <a:pPr algn="just"/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Підготовлено  та поширено серед депутатів  пам’ятку про конфлікт інтересів, щодо процедури (алгоритму) повідомлення про наявність у них конфлікту інтересів, його врегулювання із наведенням прикладів ситуації виникнення потенційного чи реального конфлікту інтересів під підпис 14.11.2025 року ознайомлено депутатів.</a:t>
            </a:r>
          </a:p>
          <a:p>
            <a:pPr algn="just"/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Розроблено Кодекс етики поведінки міського голови та депутатів Жовківської міської ради, який затверджено рішенням сесії 14.11.2025 року № 10, з урахування вимог антикорупційного законодавства. Ознайомлено депутатів та депутаток міської ради з вимогами статті 8 Закону України «Про статус депутатів місцевих рад».</a:t>
            </a:r>
          </a:p>
        </p:txBody>
      </p:sp>
    </p:spTree>
    <p:extLst>
      <p:ext uri="{BB962C8B-B14F-4D97-AF65-F5344CB8AC3E}">
        <p14:creationId xmlns:p14="http://schemas.microsoft.com/office/powerpoint/2010/main" val="24391448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1495</TotalTime>
  <Words>1905</Words>
  <Application>Microsoft Office PowerPoint</Application>
  <PresentationFormat>Широкий екран</PresentationFormat>
  <Paragraphs>129</Paragraphs>
  <Slides>12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Times New Roman</vt:lpstr>
      <vt:lpstr>Тема Office</vt:lpstr>
      <vt:lpstr>Оцінка ефективності реалізації Антикорупційної програми  Жовківської міської територіальної громади за 2025 рік</vt:lpstr>
      <vt:lpstr>Публічні закупівлі</vt:lpstr>
      <vt:lpstr>Презентація PowerPoint</vt:lpstr>
      <vt:lpstr>ОСВІТА</vt:lpstr>
      <vt:lpstr>СФЕРА ЗЕМЕЛЬНИХ ВІДНОСИН</vt:lpstr>
      <vt:lpstr>СФЕРА ЗЕМЕЛЬНИХ ВІДНОСИН</vt:lpstr>
      <vt:lpstr>Сфера архітектури, містобудування та культурної спадщини</vt:lpstr>
      <vt:lpstr>Управління нерухомим комунальним майном</vt:lpstr>
      <vt:lpstr>Депутатська діяльність</vt:lpstr>
      <vt:lpstr>Корупційні ризики у роботі комунальних установ, підприємств та організацій</vt:lpstr>
      <vt:lpstr>Управління персоналом та діяльність уповноваженої особи з питань запобігання та виявлення корупції в міській раді</vt:lpstr>
      <vt:lpstr>Гуманітарна допомога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Звіт про виконання Антикорупційної програми  Жовківської міської територіальної громади за 2026 рік</dc:title>
  <dc:creator>Admin</dc:creator>
  <cp:lastModifiedBy>Admin</cp:lastModifiedBy>
  <cp:revision>16</cp:revision>
  <cp:lastPrinted>2026-03-17T15:03:42Z</cp:lastPrinted>
  <dcterms:created xsi:type="dcterms:W3CDTF">2026-03-11T15:14:15Z</dcterms:created>
  <dcterms:modified xsi:type="dcterms:W3CDTF">2026-03-20T08:48:14Z</dcterms:modified>
</cp:coreProperties>
</file>